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4" d="100"/>
          <a:sy n="124" d="100"/>
        </p:scale>
        <p:origin x="67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Διαφάνεια τίτλου">
    <p:spTree>
      <p:nvGrpSpPr>
        <p:cNvPr id="1" name=""/>
        <p:cNvGrpSpPr/>
        <p:nvPr/>
      </p:nvGrpSpPr>
      <p:grpSpPr>
        <a:xfrm>
          <a:off x="0" y="0"/>
          <a:ext cx="0" cy="0"/>
          <a:chOff x="0" y="0"/>
          <a:chExt cx="0" cy="0"/>
        </a:xfrm>
      </p:grpSpPr>
      <p:sp>
        <p:nvSpPr>
          <p:cNvPr id="11" name="Κείμενο τίτλου"/>
          <p:cNvSpPr txBox="1">
            <a:spLocks noGrp="1"/>
          </p:cNvSpPr>
          <p:nvPr>
            <p:ph type="title"/>
          </p:nvPr>
        </p:nvSpPr>
        <p:spPr>
          <a:xfrm>
            <a:off x="1524000" y="1122362"/>
            <a:ext cx="9144000" cy="2387601"/>
          </a:xfrm>
          <a:prstGeom prst="rect">
            <a:avLst/>
          </a:prstGeom>
        </p:spPr>
        <p:txBody>
          <a:bodyPr anchor="b"/>
          <a:lstStyle>
            <a:lvl1pPr algn="ctr">
              <a:defRPr sz="6000"/>
            </a:lvl1pPr>
          </a:lstStyle>
          <a:p>
            <a:r>
              <a:t>Κείμενο τίτλου</a:t>
            </a:r>
          </a:p>
        </p:txBody>
      </p:sp>
      <p:sp>
        <p:nvSpPr>
          <p:cNvPr id="12" name="Επίπεδο κύριου τμήματος ένα…"/>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1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περιεχόμενο">
    <p:spTree>
      <p:nvGrpSpPr>
        <p:cNvPr id="1" name=""/>
        <p:cNvGrpSpPr/>
        <p:nvPr/>
      </p:nvGrpSpPr>
      <p:grpSpPr>
        <a:xfrm>
          <a:off x="0" y="0"/>
          <a:ext cx="0" cy="0"/>
          <a:chOff x="0" y="0"/>
          <a:chExt cx="0" cy="0"/>
        </a:xfrm>
      </p:grpSpPr>
      <p:sp>
        <p:nvSpPr>
          <p:cNvPr id="20" name="Κείμενο τίτλου"/>
          <p:cNvSpPr txBox="1">
            <a:spLocks noGrp="1"/>
          </p:cNvSpPr>
          <p:nvPr>
            <p:ph type="title"/>
          </p:nvPr>
        </p:nvSpPr>
        <p:spPr>
          <a:prstGeom prst="rect">
            <a:avLst/>
          </a:prstGeom>
        </p:spPr>
        <p:txBody>
          <a:bodyPr/>
          <a:lstStyle/>
          <a:p>
            <a:r>
              <a:t>Κείμενο τίτλου</a:t>
            </a:r>
          </a:p>
        </p:txBody>
      </p:sp>
      <p:sp>
        <p:nvSpPr>
          <p:cNvPr id="21" name="Επίπεδο κύριου τμήματος ένα…"/>
          <p:cNvSpPr txBox="1">
            <a:spLocks noGrp="1"/>
          </p:cNvSpPr>
          <p:nvPr>
            <p:ph type="body" idx="1"/>
          </p:nvPr>
        </p:nvSpPr>
        <p:spPr>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22"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εφαλίδα ενότητας">
    <p:spTree>
      <p:nvGrpSpPr>
        <p:cNvPr id="1" name=""/>
        <p:cNvGrpSpPr/>
        <p:nvPr/>
      </p:nvGrpSpPr>
      <p:grpSpPr>
        <a:xfrm>
          <a:off x="0" y="0"/>
          <a:ext cx="0" cy="0"/>
          <a:chOff x="0" y="0"/>
          <a:chExt cx="0" cy="0"/>
        </a:xfrm>
      </p:grpSpPr>
      <p:sp>
        <p:nvSpPr>
          <p:cNvPr id="29" name="Κείμενο τίτλου"/>
          <p:cNvSpPr txBox="1">
            <a:spLocks noGrp="1"/>
          </p:cNvSpPr>
          <p:nvPr>
            <p:ph type="title"/>
          </p:nvPr>
        </p:nvSpPr>
        <p:spPr>
          <a:xfrm>
            <a:off x="831850" y="1709738"/>
            <a:ext cx="10515600" cy="2852737"/>
          </a:xfrm>
          <a:prstGeom prst="rect">
            <a:avLst/>
          </a:prstGeom>
        </p:spPr>
        <p:txBody>
          <a:bodyPr anchor="b"/>
          <a:lstStyle>
            <a:lvl1pPr>
              <a:defRPr sz="6000"/>
            </a:lvl1pPr>
          </a:lstStyle>
          <a:p>
            <a:r>
              <a:t>Κείμενο τίτλου</a:t>
            </a:r>
          </a:p>
        </p:txBody>
      </p:sp>
      <p:sp>
        <p:nvSpPr>
          <p:cNvPr id="30" name="Επίπεδο κύριου τμήματος ένα…"/>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3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Δύο περιεχόμενα">
    <p:spTree>
      <p:nvGrpSpPr>
        <p:cNvPr id="1" name=""/>
        <p:cNvGrpSpPr/>
        <p:nvPr/>
      </p:nvGrpSpPr>
      <p:grpSpPr>
        <a:xfrm>
          <a:off x="0" y="0"/>
          <a:ext cx="0" cy="0"/>
          <a:chOff x="0" y="0"/>
          <a:chExt cx="0" cy="0"/>
        </a:xfrm>
      </p:grpSpPr>
      <p:sp>
        <p:nvSpPr>
          <p:cNvPr id="38" name="Κείμενο τίτλου"/>
          <p:cNvSpPr txBox="1">
            <a:spLocks noGrp="1"/>
          </p:cNvSpPr>
          <p:nvPr>
            <p:ph type="title"/>
          </p:nvPr>
        </p:nvSpPr>
        <p:spPr>
          <a:prstGeom prst="rect">
            <a:avLst/>
          </a:prstGeom>
        </p:spPr>
        <p:txBody>
          <a:bodyPr/>
          <a:lstStyle/>
          <a:p>
            <a:r>
              <a:t>Κείμενο τίτλου</a:t>
            </a:r>
          </a:p>
        </p:txBody>
      </p:sp>
      <p:sp>
        <p:nvSpPr>
          <p:cNvPr id="39" name="Επίπεδο κύριου τμήματος ένα…"/>
          <p:cNvSpPr txBox="1">
            <a:spLocks noGrp="1"/>
          </p:cNvSpPr>
          <p:nvPr>
            <p:ph type="body" sz="half" idx="1"/>
          </p:nvPr>
        </p:nvSpPr>
        <p:spPr>
          <a:xfrm>
            <a:off x="838200" y="1825625"/>
            <a:ext cx="5181600" cy="4351338"/>
          </a:xfrm>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Σύγκριση">
    <p:spTree>
      <p:nvGrpSpPr>
        <p:cNvPr id="1" name=""/>
        <p:cNvGrpSpPr/>
        <p:nvPr/>
      </p:nvGrpSpPr>
      <p:grpSpPr>
        <a:xfrm>
          <a:off x="0" y="0"/>
          <a:ext cx="0" cy="0"/>
          <a:chOff x="0" y="0"/>
          <a:chExt cx="0" cy="0"/>
        </a:xfrm>
      </p:grpSpPr>
      <p:sp>
        <p:nvSpPr>
          <p:cNvPr id="47" name="Κείμενο τίτλου"/>
          <p:cNvSpPr txBox="1">
            <a:spLocks noGrp="1"/>
          </p:cNvSpPr>
          <p:nvPr>
            <p:ph type="title"/>
          </p:nvPr>
        </p:nvSpPr>
        <p:spPr>
          <a:xfrm>
            <a:off x="839787" y="365125"/>
            <a:ext cx="10515601" cy="1325563"/>
          </a:xfrm>
          <a:prstGeom prst="rect">
            <a:avLst/>
          </a:prstGeom>
        </p:spPr>
        <p:txBody>
          <a:bodyPr/>
          <a:lstStyle/>
          <a:p>
            <a:r>
              <a:t>Κείμενο τίτλου</a:t>
            </a:r>
          </a:p>
        </p:txBody>
      </p:sp>
      <p:sp>
        <p:nvSpPr>
          <p:cNvPr id="48" name="Επίπεδο κύριου τμήματος ένα…"/>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9" name="Θέση κειμένου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57" name="Κείμενο τίτλου"/>
          <p:cNvSpPr txBox="1">
            <a:spLocks noGrp="1"/>
          </p:cNvSpPr>
          <p:nvPr>
            <p:ph type="title"/>
          </p:nvPr>
        </p:nvSpPr>
        <p:spPr>
          <a:prstGeom prst="rect">
            <a:avLst/>
          </a:prstGeom>
        </p:spPr>
        <p:txBody>
          <a:bodyPr/>
          <a:lstStyle/>
          <a:p>
            <a:r>
              <a:t>Κείμενο τίτλου</a:t>
            </a:r>
          </a:p>
        </p:txBody>
      </p:sp>
      <p:sp>
        <p:nvSpPr>
          <p:cNvPr id="5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Κενό">
    <p:spTree>
      <p:nvGrpSpPr>
        <p:cNvPr id="1" name=""/>
        <p:cNvGrpSpPr/>
        <p:nvPr/>
      </p:nvGrpSpPr>
      <p:grpSpPr>
        <a:xfrm>
          <a:off x="0" y="0"/>
          <a:ext cx="0" cy="0"/>
          <a:chOff x="0" y="0"/>
          <a:chExt cx="0" cy="0"/>
        </a:xfrm>
      </p:grpSpPr>
      <p:sp>
        <p:nvSpPr>
          <p:cNvPr id="6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Περιεχόμενο με λεζάντα">
    <p:spTree>
      <p:nvGrpSpPr>
        <p:cNvPr id="1" name=""/>
        <p:cNvGrpSpPr/>
        <p:nvPr/>
      </p:nvGrpSpPr>
      <p:grpSpPr>
        <a:xfrm>
          <a:off x="0" y="0"/>
          <a:ext cx="0" cy="0"/>
          <a:chOff x="0" y="0"/>
          <a:chExt cx="0" cy="0"/>
        </a:xfrm>
      </p:grpSpPr>
      <p:sp>
        <p:nvSpPr>
          <p:cNvPr id="72" name="Κείμενο τίτλου"/>
          <p:cNvSpPr txBox="1">
            <a:spLocks noGrp="1"/>
          </p:cNvSpPr>
          <p:nvPr>
            <p:ph type="title"/>
          </p:nvPr>
        </p:nvSpPr>
        <p:spPr>
          <a:xfrm>
            <a:off x="839787" y="457200"/>
            <a:ext cx="3932239" cy="1600200"/>
          </a:xfrm>
          <a:prstGeom prst="rect">
            <a:avLst/>
          </a:prstGeom>
        </p:spPr>
        <p:txBody>
          <a:bodyPr anchor="b"/>
          <a:lstStyle>
            <a:lvl1pPr>
              <a:defRPr sz="3200"/>
            </a:lvl1pPr>
          </a:lstStyle>
          <a:p>
            <a:r>
              <a:t>Κείμενο τίτλου</a:t>
            </a:r>
          </a:p>
        </p:txBody>
      </p:sp>
      <p:sp>
        <p:nvSpPr>
          <p:cNvPr id="73" name="Επίπεδο κύριου τμήματος ένα…"/>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74" name="Θέση κειμένου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Εικόνα με λεζάντα">
    <p:spTree>
      <p:nvGrpSpPr>
        <p:cNvPr id="1" name=""/>
        <p:cNvGrpSpPr/>
        <p:nvPr/>
      </p:nvGrpSpPr>
      <p:grpSpPr>
        <a:xfrm>
          <a:off x="0" y="0"/>
          <a:ext cx="0" cy="0"/>
          <a:chOff x="0" y="0"/>
          <a:chExt cx="0" cy="0"/>
        </a:xfrm>
      </p:grpSpPr>
      <p:sp>
        <p:nvSpPr>
          <p:cNvPr id="82" name="Κείμενο τίτλου"/>
          <p:cNvSpPr txBox="1">
            <a:spLocks noGrp="1"/>
          </p:cNvSpPr>
          <p:nvPr>
            <p:ph type="title"/>
          </p:nvPr>
        </p:nvSpPr>
        <p:spPr>
          <a:xfrm>
            <a:off x="839787" y="457200"/>
            <a:ext cx="3932239" cy="1600200"/>
          </a:xfrm>
          <a:prstGeom prst="rect">
            <a:avLst/>
          </a:prstGeom>
        </p:spPr>
        <p:txBody>
          <a:bodyPr anchor="b"/>
          <a:lstStyle>
            <a:lvl1pPr>
              <a:defRPr sz="3200"/>
            </a:lvl1pPr>
          </a:lstStyle>
          <a:p>
            <a:r>
              <a:t>Κείμενο τίτλου</a:t>
            </a:r>
          </a:p>
        </p:txBody>
      </p:sp>
      <p:sp>
        <p:nvSpPr>
          <p:cNvPr id="83" name="Θέση εικόνας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Επίπεδο κύριου τμήματος ένα…"/>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8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Κείμενο τίτλου"/>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Κείμενο τίτλου</a:t>
            </a:r>
          </a:p>
        </p:txBody>
      </p:sp>
      <p:sp>
        <p:nvSpPr>
          <p:cNvPr id="3" name="Επίπεδο κύριου τμήματος ένα…"/>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 name="Αριθμός σλάιντ"/>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23"/>
          <p:cNvSpPr/>
          <p:nvPr/>
        </p:nvSpPr>
        <p:spPr>
          <a:xfrm>
            <a:off x="0" y="0"/>
            <a:ext cx="5468548" cy="6858000"/>
          </a:xfrm>
          <a:prstGeom prst="rect">
            <a:avLst/>
          </a:prstGeom>
          <a:solidFill>
            <a:srgbClr val="4C3B51"/>
          </a:solidFill>
          <a:ln w="12700">
            <a:miter lim="400000"/>
          </a:ln>
        </p:spPr>
        <p:txBody>
          <a:bodyPr lIns="45719" rIns="45719" anchor="ctr"/>
          <a:lstStyle/>
          <a:p>
            <a:pPr algn="ctr">
              <a:defRPr>
                <a:solidFill>
                  <a:srgbClr val="FFFFFF"/>
                </a:solidFill>
              </a:defRPr>
            </a:pPr>
            <a:endParaRPr/>
          </a:p>
        </p:txBody>
      </p:sp>
      <p:sp>
        <p:nvSpPr>
          <p:cNvPr id="95" name="Τίτλος 1"/>
          <p:cNvSpPr txBox="1">
            <a:spLocks noGrp="1"/>
          </p:cNvSpPr>
          <p:nvPr>
            <p:ph type="ctrTitle"/>
          </p:nvPr>
        </p:nvSpPr>
        <p:spPr>
          <a:xfrm>
            <a:off x="634276" y="803705"/>
            <a:ext cx="4208656" cy="3034858"/>
          </a:xfrm>
          <a:prstGeom prst="rect">
            <a:avLst/>
          </a:prstGeom>
        </p:spPr>
        <p:txBody>
          <a:bodyPr/>
          <a:lstStyle/>
          <a:p>
            <a:pPr algn="r" defTabSz="905255">
              <a:defRPr sz="2970">
                <a:solidFill>
                  <a:srgbClr val="FFFFFF"/>
                </a:solidFill>
              </a:defRPr>
            </a:pPr>
            <a:r>
              <a:t>PEDOMETER DETERMINED PHYSICAL ACTIVITY, BONE MINERAL CONTENT AND DENSITY OF PREMENARCHEAL GIRLS</a:t>
            </a:r>
            <a:br/>
            <a:endParaRPr/>
          </a:p>
        </p:txBody>
      </p:sp>
      <p:sp>
        <p:nvSpPr>
          <p:cNvPr id="96" name="Υπότιτλος 2"/>
          <p:cNvSpPr txBox="1">
            <a:spLocks noGrp="1"/>
          </p:cNvSpPr>
          <p:nvPr>
            <p:ph type="subTitle" sz="quarter" idx="1"/>
          </p:nvPr>
        </p:nvSpPr>
        <p:spPr>
          <a:xfrm>
            <a:off x="638920" y="4013165"/>
            <a:ext cx="4204013" cy="2205733"/>
          </a:xfrm>
          <a:prstGeom prst="rect">
            <a:avLst/>
          </a:prstGeom>
        </p:spPr>
        <p:txBody>
          <a:bodyPr/>
          <a:lstStyle/>
          <a:p>
            <a:pPr algn="r" defTabSz="905255">
              <a:spcBef>
                <a:spcPts val="900"/>
              </a:spcBef>
              <a:defRPr sz="1782" i="1">
                <a:solidFill>
                  <a:srgbClr val="FFFFFF"/>
                </a:solidFill>
              </a:defRPr>
            </a:pPr>
            <a:r>
              <a:t>Kambas, A., Leontsini, D., Chatzinikolaou, A., Avloniti, A., Stambouis, Th., Gounelas, G., Karagiannopoulou, S., Protopapa, M., Pontidis, Th., Mavropalias, G., Giannakidou, D., Ermidis, G. </a:t>
            </a:r>
          </a:p>
          <a:p>
            <a:pPr algn="r" defTabSz="905255">
              <a:spcBef>
                <a:spcPts val="900"/>
              </a:spcBef>
              <a:defRPr sz="1782" i="1">
                <a:solidFill>
                  <a:srgbClr val="FFFFFF"/>
                </a:solidFill>
              </a:defRPr>
            </a:pPr>
            <a:r>
              <a:t>School of Physical Education and Sport Science, Democritus University of Thrace, Komotini, Greece</a:t>
            </a:r>
          </a:p>
        </p:txBody>
      </p:sp>
      <p:sp>
        <p:nvSpPr>
          <p:cNvPr id="97" name="Straight Connector 25"/>
          <p:cNvSpPr/>
          <p:nvPr/>
        </p:nvSpPr>
        <p:spPr>
          <a:xfrm>
            <a:off x="786678" y="3928938"/>
            <a:ext cx="3931922" cy="1"/>
          </a:xfrm>
          <a:prstGeom prst="line">
            <a:avLst/>
          </a:prstGeom>
          <a:ln w="19050">
            <a:solidFill>
              <a:srgbClr val="FFFFFF">
                <a:alpha val="80000"/>
              </a:srgbClr>
            </a:solidFill>
            <a:miter/>
          </a:ln>
        </p:spPr>
        <p:txBody>
          <a:bodyPr lIns="45719" rIns="45719"/>
          <a:lstStyle/>
          <a:p>
            <a:endParaRPr/>
          </a:p>
        </p:txBody>
      </p:sp>
      <p:pic>
        <p:nvPicPr>
          <p:cNvPr id="98" name="Tefaa_33Logo_Eng.png"/>
          <p:cNvPicPr>
            <a:picLocks noChangeAspect="1"/>
          </p:cNvPicPr>
          <p:nvPr/>
        </p:nvPicPr>
        <p:blipFill>
          <a:blip r:embed="rId2" cstate="print">
            <a:extLst>
              <a:ext uri="{28A0092B-C50C-407E-A947-70E740481C1C}">
                <a14:useLocalDpi xmlns:a14="http://schemas.microsoft.com/office/drawing/2010/main" val="0"/>
              </a:ext>
            </a:extLst>
          </a:blip>
          <a:srcRect l="5535" r="5535"/>
          <a:stretch/>
        </p:blipFill>
        <p:spPr>
          <a:xfrm>
            <a:off x="10242617" y="283164"/>
            <a:ext cx="1700153" cy="1441802"/>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23"/>
          <p:cNvSpPr/>
          <p:nvPr/>
        </p:nvSpPr>
        <p:spPr>
          <a:xfrm>
            <a:off x="-1" y="0"/>
            <a:ext cx="6885218" cy="6858000"/>
          </a:xfrm>
          <a:prstGeom prst="rect">
            <a:avLst/>
          </a:prstGeom>
          <a:solidFill>
            <a:srgbClr val="4C3B51"/>
          </a:solidFill>
          <a:ln w="12700">
            <a:miter lim="400000"/>
          </a:ln>
        </p:spPr>
        <p:txBody>
          <a:bodyPr lIns="45719" rIns="45719" anchor="ctr"/>
          <a:lstStyle/>
          <a:p>
            <a:pPr algn="ctr">
              <a:defRPr>
                <a:solidFill>
                  <a:srgbClr val="FFFFFF"/>
                </a:solidFill>
              </a:defRPr>
            </a:pPr>
            <a:endParaRPr/>
          </a:p>
        </p:txBody>
      </p:sp>
      <p:sp>
        <p:nvSpPr>
          <p:cNvPr id="101" name="Τίτλος 1"/>
          <p:cNvSpPr txBox="1">
            <a:spLocks noGrp="1"/>
          </p:cNvSpPr>
          <p:nvPr>
            <p:ph type="title"/>
          </p:nvPr>
        </p:nvSpPr>
        <p:spPr>
          <a:xfrm>
            <a:off x="1024128" y="585216"/>
            <a:ext cx="5062513" cy="1499617"/>
          </a:xfrm>
          <a:prstGeom prst="rect">
            <a:avLst/>
          </a:prstGeom>
        </p:spPr>
        <p:txBody>
          <a:bodyPr/>
          <a:lstStyle>
            <a:lvl1pPr>
              <a:defRPr>
                <a:solidFill>
                  <a:srgbClr val="FFFFFF"/>
                </a:solidFill>
              </a:defRPr>
            </a:lvl1pPr>
          </a:lstStyle>
          <a:p>
            <a:r>
              <a:t>Introduction</a:t>
            </a:r>
          </a:p>
        </p:txBody>
      </p:sp>
      <p:sp>
        <p:nvSpPr>
          <p:cNvPr id="102" name="Straight Connector 25"/>
          <p:cNvSpPr/>
          <p:nvPr/>
        </p:nvSpPr>
        <p:spPr>
          <a:xfrm flipV="1">
            <a:off x="762000" y="826323"/>
            <a:ext cx="1" cy="914401"/>
          </a:xfrm>
          <a:prstGeom prst="line">
            <a:avLst/>
          </a:prstGeom>
          <a:ln w="19050">
            <a:solidFill>
              <a:srgbClr val="FFFFFF">
                <a:alpha val="80000"/>
              </a:srgbClr>
            </a:solidFill>
            <a:miter/>
          </a:ln>
        </p:spPr>
        <p:txBody>
          <a:bodyPr lIns="45719" rIns="45719"/>
          <a:lstStyle/>
          <a:p>
            <a:endParaRPr/>
          </a:p>
        </p:txBody>
      </p:sp>
      <p:sp>
        <p:nvSpPr>
          <p:cNvPr id="103" name="Θέση περιεχομένου 2"/>
          <p:cNvSpPr txBox="1">
            <a:spLocks noGrp="1"/>
          </p:cNvSpPr>
          <p:nvPr>
            <p:ph type="body" sz="half" idx="1"/>
          </p:nvPr>
        </p:nvSpPr>
        <p:spPr>
          <a:xfrm>
            <a:off x="762000" y="2286000"/>
            <a:ext cx="5686422" cy="4210050"/>
          </a:xfrm>
          <a:prstGeom prst="rect">
            <a:avLst/>
          </a:prstGeom>
        </p:spPr>
        <p:txBody>
          <a:bodyPr/>
          <a:lstStyle/>
          <a:p>
            <a:pPr>
              <a:lnSpc>
                <a:spcPct val="81000"/>
              </a:lnSpc>
              <a:defRPr sz="1800">
                <a:solidFill>
                  <a:srgbClr val="FFFFFF"/>
                </a:solidFill>
              </a:defRPr>
            </a:pPr>
            <a:r>
              <a:t>Childhood is a unique period of human life due to the rapid growth rates and the special needs that exist. Children have much higher nutrient requirements compared to adult and exhibit high growth rates of bone tissue, making this stage of life important for improving bones condition and increase peak bone mass as a factor that can compensate osteoporosis and bone fractures (Hind &amp; Burrows, 2007). Increased physical activity (PA) increases bone density and composition in children of school age in hole body, lumbar spine and femoral neck bone area (Meyer et al, 2011), promoting bone health and preventing osteoporosis later in life (Baxter-Jones et. al., 2008). However, current literature lacks comprehensive data on physical activity's contribution to bone mineral content and density in prepubescent girls. </a:t>
            </a:r>
          </a:p>
        </p:txBody>
      </p:sp>
      <p:pic>
        <p:nvPicPr>
          <p:cNvPr id="2" name="Tefaa_33Logo_Eng.png">
            <a:extLst>
              <a:ext uri="{FF2B5EF4-FFF2-40B4-BE49-F238E27FC236}">
                <a16:creationId xmlns:a16="http://schemas.microsoft.com/office/drawing/2014/main" id="{A6852573-500A-9DEA-8AC1-BD3961C60BC6}"/>
              </a:ext>
            </a:extLst>
          </p:cNvPr>
          <p:cNvPicPr>
            <a:picLocks noChangeAspect="1"/>
          </p:cNvPicPr>
          <p:nvPr/>
        </p:nvPicPr>
        <p:blipFill>
          <a:blip r:embed="rId2" cstate="print">
            <a:extLst>
              <a:ext uri="{28A0092B-C50C-407E-A947-70E740481C1C}">
                <a14:useLocalDpi xmlns:a14="http://schemas.microsoft.com/office/drawing/2010/main" val="0"/>
              </a:ext>
            </a:extLst>
          </a:blip>
          <a:srcRect l="5535" r="5535"/>
          <a:stretch/>
        </p:blipFill>
        <p:spPr>
          <a:xfrm>
            <a:off x="10242617" y="283164"/>
            <a:ext cx="1700153" cy="1441802"/>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23"/>
          <p:cNvSpPr/>
          <p:nvPr/>
        </p:nvSpPr>
        <p:spPr>
          <a:xfrm>
            <a:off x="-1" y="0"/>
            <a:ext cx="6885218" cy="6858000"/>
          </a:xfrm>
          <a:prstGeom prst="rect">
            <a:avLst/>
          </a:prstGeom>
          <a:solidFill>
            <a:srgbClr val="4C3B51"/>
          </a:solidFill>
          <a:ln w="12700">
            <a:miter lim="400000"/>
          </a:ln>
        </p:spPr>
        <p:txBody>
          <a:bodyPr lIns="45719" rIns="45719" anchor="ctr"/>
          <a:lstStyle/>
          <a:p>
            <a:pPr algn="ctr">
              <a:defRPr>
                <a:solidFill>
                  <a:srgbClr val="FFFFFF"/>
                </a:solidFill>
              </a:defRPr>
            </a:pPr>
            <a:endParaRPr/>
          </a:p>
        </p:txBody>
      </p:sp>
      <p:sp>
        <p:nvSpPr>
          <p:cNvPr id="107" name="Τίτλος 1"/>
          <p:cNvSpPr txBox="1">
            <a:spLocks noGrp="1"/>
          </p:cNvSpPr>
          <p:nvPr>
            <p:ph type="title"/>
          </p:nvPr>
        </p:nvSpPr>
        <p:spPr>
          <a:xfrm>
            <a:off x="1024128" y="585216"/>
            <a:ext cx="5062513" cy="1499617"/>
          </a:xfrm>
          <a:prstGeom prst="rect">
            <a:avLst/>
          </a:prstGeom>
        </p:spPr>
        <p:txBody>
          <a:bodyPr/>
          <a:lstStyle>
            <a:lvl1pPr>
              <a:defRPr>
                <a:solidFill>
                  <a:srgbClr val="FFFFFF"/>
                </a:solidFill>
              </a:defRPr>
            </a:lvl1pPr>
          </a:lstStyle>
          <a:p>
            <a:r>
              <a:t>Methods</a:t>
            </a:r>
          </a:p>
        </p:txBody>
      </p:sp>
      <p:sp>
        <p:nvSpPr>
          <p:cNvPr id="108" name="Straight Connector 25"/>
          <p:cNvSpPr/>
          <p:nvPr/>
        </p:nvSpPr>
        <p:spPr>
          <a:xfrm flipV="1">
            <a:off x="762000" y="826323"/>
            <a:ext cx="1" cy="914401"/>
          </a:xfrm>
          <a:prstGeom prst="line">
            <a:avLst/>
          </a:prstGeom>
          <a:ln w="19050">
            <a:solidFill>
              <a:srgbClr val="FFFFFF">
                <a:alpha val="80000"/>
              </a:srgbClr>
            </a:solidFill>
            <a:miter/>
          </a:ln>
        </p:spPr>
        <p:txBody>
          <a:bodyPr lIns="45719" rIns="45719"/>
          <a:lstStyle/>
          <a:p>
            <a:endParaRPr/>
          </a:p>
        </p:txBody>
      </p:sp>
      <p:sp>
        <p:nvSpPr>
          <p:cNvPr id="109" name="Θέση περιεχομένου 2"/>
          <p:cNvSpPr txBox="1">
            <a:spLocks noGrp="1"/>
          </p:cNvSpPr>
          <p:nvPr>
            <p:ph type="body" sz="half" idx="1"/>
          </p:nvPr>
        </p:nvSpPr>
        <p:spPr>
          <a:xfrm>
            <a:off x="762000" y="2285999"/>
            <a:ext cx="5619750" cy="3931922"/>
          </a:xfrm>
          <a:prstGeom prst="rect">
            <a:avLst/>
          </a:prstGeom>
        </p:spPr>
        <p:txBody>
          <a:bodyPr/>
          <a:lstStyle/>
          <a:p>
            <a:pPr>
              <a:defRPr sz="2000">
                <a:solidFill>
                  <a:srgbClr val="FFFFFF"/>
                </a:solidFill>
              </a:defRPr>
            </a:pPr>
            <a:r>
              <a:t>The sample consists of 60 girls (means </a:t>
            </a:r>
            <a:r>
              <a:rPr u="sng"/>
              <a:t>±</a:t>
            </a:r>
            <a:r>
              <a:t> SD), age 11.00±.93 yr, weight 36.52±9.7kg., height 1.44±.07cm. PA was assessed using the piezoelectric Omron Walking style pro HJ-720IT-E2 pedometer worn for 10 consecutive days. Bone mineral content and density parameters were measured with dual-energy densitometry (Lunar DPX NT). A one-way Anova with adjustment for weight was conducted to check the effects of PA on bone parameters. A Sidak test was applied for post-hoc comparisons.</a:t>
            </a:r>
          </a:p>
        </p:txBody>
      </p:sp>
      <p:pic>
        <p:nvPicPr>
          <p:cNvPr id="2" name="Tefaa_33Logo_Eng.png">
            <a:extLst>
              <a:ext uri="{FF2B5EF4-FFF2-40B4-BE49-F238E27FC236}">
                <a16:creationId xmlns:a16="http://schemas.microsoft.com/office/drawing/2014/main" id="{91A7CE94-7824-8835-295C-8A9426435C6D}"/>
              </a:ext>
            </a:extLst>
          </p:cNvPr>
          <p:cNvPicPr>
            <a:picLocks noChangeAspect="1"/>
          </p:cNvPicPr>
          <p:nvPr/>
        </p:nvPicPr>
        <p:blipFill>
          <a:blip r:embed="rId2" cstate="print">
            <a:extLst>
              <a:ext uri="{28A0092B-C50C-407E-A947-70E740481C1C}">
                <a14:useLocalDpi xmlns:a14="http://schemas.microsoft.com/office/drawing/2010/main" val="0"/>
              </a:ext>
            </a:extLst>
          </a:blip>
          <a:srcRect l="5535" r="5535"/>
          <a:stretch/>
        </p:blipFill>
        <p:spPr>
          <a:xfrm>
            <a:off x="10242617" y="283164"/>
            <a:ext cx="1700153" cy="1441802"/>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55"/>
          <p:cNvSpPr/>
          <p:nvPr/>
        </p:nvSpPr>
        <p:spPr>
          <a:xfrm>
            <a:off x="493774" y="478231"/>
            <a:ext cx="5809308" cy="5918675"/>
          </a:xfrm>
          <a:prstGeom prst="rect">
            <a:avLst/>
          </a:prstGeom>
          <a:solidFill>
            <a:srgbClr val="404040"/>
          </a:solidFill>
          <a:ln w="127000" cap="sq">
            <a:solidFill>
              <a:srgbClr val="404040"/>
            </a:solidFill>
            <a:miter/>
          </a:ln>
        </p:spPr>
        <p:txBody>
          <a:bodyPr lIns="45719" rIns="45719" anchor="ctr"/>
          <a:lstStyle/>
          <a:p>
            <a:pPr algn="ctr">
              <a:defRPr>
                <a:solidFill>
                  <a:srgbClr val="FFFFFF"/>
                </a:solidFill>
              </a:defRPr>
            </a:pPr>
            <a:endParaRPr/>
          </a:p>
        </p:txBody>
      </p:sp>
      <p:sp>
        <p:nvSpPr>
          <p:cNvPr id="113" name="Τίτλος 1"/>
          <p:cNvSpPr txBox="1">
            <a:spLocks noGrp="1"/>
          </p:cNvSpPr>
          <p:nvPr>
            <p:ph type="title"/>
          </p:nvPr>
        </p:nvSpPr>
        <p:spPr>
          <a:xfrm>
            <a:off x="947446" y="1053710"/>
            <a:ext cx="4933491" cy="1424447"/>
          </a:xfrm>
          <a:prstGeom prst="rect">
            <a:avLst/>
          </a:prstGeom>
        </p:spPr>
        <p:txBody>
          <a:bodyPr/>
          <a:lstStyle/>
          <a:p>
            <a:pPr>
              <a:defRPr sz="4000">
                <a:solidFill>
                  <a:srgbClr val="FFFFFF"/>
                </a:solidFill>
              </a:defRPr>
            </a:pPr>
            <a:r>
              <a:t>Results</a:t>
            </a:r>
            <a:br/>
            <a:endParaRPr/>
          </a:p>
        </p:txBody>
      </p:sp>
      <p:sp>
        <p:nvSpPr>
          <p:cNvPr id="114" name="Straight Connector 57"/>
          <p:cNvSpPr/>
          <p:nvPr/>
        </p:nvSpPr>
        <p:spPr>
          <a:xfrm>
            <a:off x="1079781" y="2639023"/>
            <a:ext cx="4800602" cy="1"/>
          </a:xfrm>
          <a:prstGeom prst="line">
            <a:avLst/>
          </a:prstGeom>
          <a:ln w="22225">
            <a:solidFill>
              <a:srgbClr val="E7E6E6"/>
            </a:solidFill>
            <a:miter/>
          </a:ln>
        </p:spPr>
        <p:txBody>
          <a:bodyPr lIns="45719" rIns="45719"/>
          <a:lstStyle/>
          <a:p>
            <a:endParaRPr/>
          </a:p>
        </p:txBody>
      </p:sp>
      <p:sp>
        <p:nvSpPr>
          <p:cNvPr id="115" name="Θέση περιεχομένου 2"/>
          <p:cNvSpPr txBox="1">
            <a:spLocks noGrp="1"/>
          </p:cNvSpPr>
          <p:nvPr>
            <p:ph type="body" sz="half" idx="1"/>
          </p:nvPr>
        </p:nvSpPr>
        <p:spPr>
          <a:xfrm>
            <a:off x="947445" y="2799888"/>
            <a:ext cx="5148555" cy="3296112"/>
          </a:xfrm>
          <a:prstGeom prst="rect">
            <a:avLst/>
          </a:prstGeom>
        </p:spPr>
        <p:txBody>
          <a:bodyPr/>
          <a:lstStyle/>
          <a:p>
            <a:pPr marL="226313" indent="-226313" defTabSz="905255">
              <a:lnSpc>
                <a:spcPct val="81000"/>
              </a:lnSpc>
              <a:spcBef>
                <a:spcPts val="900"/>
              </a:spcBef>
              <a:defRPr sz="1782">
                <a:solidFill>
                  <a:srgbClr val="FFFFFF"/>
                </a:solidFill>
              </a:defRPr>
            </a:pPr>
            <a:r>
              <a:t>A visual-binning procedure was used to classify step counts into categories, resulting three groups </a:t>
            </a:r>
          </a:p>
          <a:p>
            <a:pPr marL="226313" indent="-226313" defTabSz="905255">
              <a:lnSpc>
                <a:spcPct val="81000"/>
              </a:lnSpc>
              <a:spcBef>
                <a:spcPts val="900"/>
              </a:spcBef>
              <a:defRPr sz="1782">
                <a:solidFill>
                  <a:srgbClr val="FFFFFF"/>
                </a:solidFill>
              </a:defRPr>
            </a:pPr>
            <a:r>
              <a:t>(low: 5,800-8,531 steps/day; mod: 8,561-16,000 steps/day and high: 17,460-21,094 steps/day). </a:t>
            </a:r>
          </a:p>
          <a:p>
            <a:pPr marL="226313" indent="-226313" defTabSz="905255">
              <a:lnSpc>
                <a:spcPct val="81000"/>
              </a:lnSpc>
              <a:spcBef>
                <a:spcPts val="900"/>
              </a:spcBef>
              <a:defRPr sz="1782">
                <a:solidFill>
                  <a:srgbClr val="FFFFFF"/>
                </a:solidFill>
              </a:defRPr>
            </a:pPr>
            <a:r>
              <a:t>Results revealed significant effects of PA on BMDLS (F=7.17, p&lt;.005), BMDHIP (F=8.19, p&lt;.001), </a:t>
            </a:r>
          </a:p>
          <a:p>
            <a:pPr marL="226313" indent="-226313" defTabSz="905255">
              <a:lnSpc>
                <a:spcPct val="81000"/>
              </a:lnSpc>
              <a:spcBef>
                <a:spcPts val="900"/>
              </a:spcBef>
              <a:defRPr sz="1782">
                <a:solidFill>
                  <a:srgbClr val="FFFFFF"/>
                </a:solidFill>
              </a:defRPr>
            </a:pPr>
            <a:r>
              <a:t>BMDNECK (F=5.87, p&lt;.005), BMDTRO (F=7.45, P,.001) and BMDWARD (F=13.38, p&lt;.001). </a:t>
            </a:r>
          </a:p>
          <a:p>
            <a:pPr marL="226313" indent="-226313" defTabSz="905255">
              <a:lnSpc>
                <a:spcPct val="81000"/>
              </a:lnSpc>
              <a:spcBef>
                <a:spcPts val="900"/>
              </a:spcBef>
              <a:defRPr sz="1782">
                <a:solidFill>
                  <a:srgbClr val="FFFFFF"/>
                </a:solidFill>
              </a:defRPr>
            </a:pPr>
            <a:r>
              <a:t>Post-hoc tests showed that in all comparisons the "high" PA group demonstrated better values </a:t>
            </a:r>
          </a:p>
          <a:p>
            <a:pPr marL="226313" indent="-226313" defTabSz="905255">
              <a:lnSpc>
                <a:spcPct val="81000"/>
              </a:lnSpc>
              <a:spcBef>
                <a:spcPts val="900"/>
              </a:spcBef>
              <a:defRPr sz="1782">
                <a:solidFill>
                  <a:srgbClr val="FFFFFF"/>
                </a:solidFill>
              </a:defRPr>
            </a:pPr>
            <a:r>
              <a:t>than the other two groups (p&lt;.005).</a:t>
            </a:r>
          </a:p>
        </p:txBody>
      </p:sp>
      <p:pic>
        <p:nvPicPr>
          <p:cNvPr id="116" name="Εικόνα 4" descr="Εικόνα 4"/>
          <p:cNvPicPr>
            <a:picLocks noChangeAspect="1"/>
          </p:cNvPicPr>
          <p:nvPr/>
        </p:nvPicPr>
        <p:blipFill>
          <a:blip r:embed="rId2"/>
          <a:stretch>
            <a:fillRect/>
          </a:stretch>
        </p:blipFill>
        <p:spPr>
          <a:xfrm>
            <a:off x="6756753" y="2427900"/>
            <a:ext cx="4855465" cy="3402132"/>
          </a:xfrm>
          <a:prstGeom prst="rect">
            <a:avLst/>
          </a:prstGeom>
          <a:ln w="12700">
            <a:miter lim="400000"/>
          </a:ln>
        </p:spPr>
      </p:pic>
      <p:pic>
        <p:nvPicPr>
          <p:cNvPr id="2" name="Tefaa_33Logo_Eng.png">
            <a:extLst>
              <a:ext uri="{FF2B5EF4-FFF2-40B4-BE49-F238E27FC236}">
                <a16:creationId xmlns:a16="http://schemas.microsoft.com/office/drawing/2014/main" id="{A77149AE-6C34-9DAC-4DA0-F986356B52D0}"/>
              </a:ext>
            </a:extLst>
          </p:cNvPr>
          <p:cNvPicPr>
            <a:picLocks noChangeAspect="1"/>
          </p:cNvPicPr>
          <p:nvPr/>
        </p:nvPicPr>
        <p:blipFill>
          <a:blip r:embed="rId3" cstate="print">
            <a:extLst>
              <a:ext uri="{28A0092B-C50C-407E-A947-70E740481C1C}">
                <a14:useLocalDpi xmlns:a14="http://schemas.microsoft.com/office/drawing/2010/main" val="0"/>
              </a:ext>
            </a:extLst>
          </a:blip>
          <a:srcRect l="5535" r="5535"/>
          <a:stretch/>
        </p:blipFill>
        <p:spPr>
          <a:xfrm>
            <a:off x="10242617" y="283164"/>
            <a:ext cx="1700153" cy="1441802"/>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Rectangle 23"/>
          <p:cNvSpPr/>
          <p:nvPr/>
        </p:nvSpPr>
        <p:spPr>
          <a:xfrm>
            <a:off x="-1" y="0"/>
            <a:ext cx="6885218" cy="6858000"/>
          </a:xfrm>
          <a:prstGeom prst="rect">
            <a:avLst/>
          </a:prstGeom>
          <a:solidFill>
            <a:srgbClr val="4C3B51"/>
          </a:solidFill>
          <a:ln w="12700">
            <a:miter lim="400000"/>
          </a:ln>
        </p:spPr>
        <p:txBody>
          <a:bodyPr lIns="45719" rIns="45719" anchor="ctr"/>
          <a:lstStyle/>
          <a:p>
            <a:pPr algn="ctr">
              <a:defRPr>
                <a:solidFill>
                  <a:srgbClr val="FFFFFF"/>
                </a:solidFill>
              </a:defRPr>
            </a:pPr>
            <a:endParaRPr/>
          </a:p>
        </p:txBody>
      </p:sp>
      <p:sp>
        <p:nvSpPr>
          <p:cNvPr id="120" name="Τίτλος 1"/>
          <p:cNvSpPr txBox="1">
            <a:spLocks noGrp="1"/>
          </p:cNvSpPr>
          <p:nvPr>
            <p:ph type="title"/>
          </p:nvPr>
        </p:nvSpPr>
        <p:spPr>
          <a:xfrm>
            <a:off x="1024128" y="585216"/>
            <a:ext cx="5062513" cy="1499617"/>
          </a:xfrm>
          <a:prstGeom prst="rect">
            <a:avLst/>
          </a:prstGeom>
        </p:spPr>
        <p:txBody>
          <a:bodyPr/>
          <a:lstStyle>
            <a:lvl1pPr>
              <a:defRPr>
                <a:solidFill>
                  <a:srgbClr val="FFFFFF"/>
                </a:solidFill>
              </a:defRPr>
            </a:lvl1pPr>
          </a:lstStyle>
          <a:p>
            <a:r>
              <a:t>Discussion</a:t>
            </a:r>
          </a:p>
        </p:txBody>
      </p:sp>
      <p:sp>
        <p:nvSpPr>
          <p:cNvPr id="121" name="Straight Connector 25"/>
          <p:cNvSpPr/>
          <p:nvPr/>
        </p:nvSpPr>
        <p:spPr>
          <a:xfrm flipV="1">
            <a:off x="762000" y="826323"/>
            <a:ext cx="1" cy="914401"/>
          </a:xfrm>
          <a:prstGeom prst="line">
            <a:avLst/>
          </a:prstGeom>
          <a:ln w="19050">
            <a:solidFill>
              <a:srgbClr val="FFFFFF">
                <a:alpha val="80000"/>
              </a:srgbClr>
            </a:solidFill>
            <a:miter/>
          </a:ln>
        </p:spPr>
        <p:txBody>
          <a:bodyPr lIns="45719" rIns="45719"/>
          <a:lstStyle/>
          <a:p>
            <a:endParaRPr/>
          </a:p>
        </p:txBody>
      </p:sp>
      <p:sp>
        <p:nvSpPr>
          <p:cNvPr id="122" name="Θέση περιεχομένου 2"/>
          <p:cNvSpPr txBox="1">
            <a:spLocks noGrp="1"/>
          </p:cNvSpPr>
          <p:nvPr>
            <p:ph type="body" sz="half" idx="1"/>
          </p:nvPr>
        </p:nvSpPr>
        <p:spPr>
          <a:xfrm>
            <a:off x="762000" y="2285999"/>
            <a:ext cx="5600695" cy="3931922"/>
          </a:xfrm>
          <a:prstGeom prst="rect">
            <a:avLst/>
          </a:prstGeom>
        </p:spPr>
        <p:txBody>
          <a:bodyPr/>
          <a:lstStyle/>
          <a:p>
            <a:pPr>
              <a:defRPr sz="2000">
                <a:solidFill>
                  <a:srgbClr val="FFFFFF"/>
                </a:solidFill>
              </a:defRPr>
            </a:pPr>
            <a:r>
              <a:t>A great determinant of BMD in girls is puberty (Annemieke et.al. 1997), and physical activity appears to be an important determinant  too. The results of this study suggest that PA (steps/day) might affect bone mineral content and density in LS, HIP, NECK, and TRO areas. More specifically, it appears that prepubertal girls demonstrating more than 17,000 steps/day benefited more than their counterparts with less of 16,000 steps/day. These differences were translated to higher bone strength. Nevertheless there is a need to translate steps-data in order to determine their relationship to PA intensity. </a:t>
            </a:r>
          </a:p>
        </p:txBody>
      </p:sp>
      <p:sp>
        <p:nvSpPr>
          <p:cNvPr id="123" name="Ορθογώνιο 4"/>
          <p:cNvSpPr txBox="1"/>
          <p:nvPr/>
        </p:nvSpPr>
        <p:spPr>
          <a:xfrm>
            <a:off x="169020" y="6419088"/>
            <a:ext cx="3202185" cy="3330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b="1" i="1">
                <a:solidFill>
                  <a:srgbClr val="FFFFFF"/>
                </a:solidFill>
              </a:defRPr>
            </a:lvl1pPr>
          </a:lstStyle>
          <a:p>
            <a:r>
              <a:t>Request literature list by authors</a:t>
            </a:r>
          </a:p>
        </p:txBody>
      </p:sp>
      <p:pic>
        <p:nvPicPr>
          <p:cNvPr id="2" name="Tefaa_33Logo_Eng.png">
            <a:extLst>
              <a:ext uri="{FF2B5EF4-FFF2-40B4-BE49-F238E27FC236}">
                <a16:creationId xmlns:a16="http://schemas.microsoft.com/office/drawing/2014/main" id="{AE70649F-1C57-9BD0-E9E5-5B03A79E1A17}"/>
              </a:ext>
            </a:extLst>
          </p:cNvPr>
          <p:cNvPicPr>
            <a:picLocks noChangeAspect="1"/>
          </p:cNvPicPr>
          <p:nvPr/>
        </p:nvPicPr>
        <p:blipFill>
          <a:blip r:embed="rId2" cstate="print">
            <a:extLst>
              <a:ext uri="{28A0092B-C50C-407E-A947-70E740481C1C}">
                <a14:useLocalDpi xmlns:a14="http://schemas.microsoft.com/office/drawing/2010/main" val="0"/>
              </a:ext>
            </a:extLst>
          </a:blip>
          <a:srcRect l="5535" r="5535"/>
          <a:stretch/>
        </p:blipFill>
        <p:spPr>
          <a:xfrm>
            <a:off x="10242617" y="283164"/>
            <a:ext cx="1700153" cy="1441802"/>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Θέμα του Office">
      <a:majorFont>
        <a:latin typeface="Helvetica"/>
        <a:ea typeface="Helvetica"/>
        <a:cs typeface="Helvetica"/>
      </a:majorFont>
      <a:minorFont>
        <a:latin typeface="Calibri"/>
        <a:ea typeface="Calibri"/>
        <a:cs typeface="Calibri"/>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Θέμα του Office">
      <a:majorFont>
        <a:latin typeface="Helvetica"/>
        <a:ea typeface="Helvetica"/>
        <a:cs typeface="Helvetica"/>
      </a:majorFont>
      <a:minorFont>
        <a:latin typeface="Calibri"/>
        <a:ea typeface="Calibri"/>
        <a:cs typeface="Calibri"/>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Ευρεία οθόνη</PresentationFormat>
  <Paragraphs>17</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Θέμα του Office</vt:lpstr>
      <vt:lpstr>PEDOMETER DETERMINED PHYSICAL ACTIVITY, BONE MINERAL CONTENT AND DENSITY OF PREMENARCHEAL GIRLS </vt:lpstr>
      <vt:lpstr>Introduction</vt:lpstr>
      <vt:lpstr>Methods</vt:lpstr>
      <vt:lpstr>Results </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Χρήστος Πιτιακούδης</cp:lastModifiedBy>
  <cp:revision>1</cp:revision>
  <dcterms:modified xsi:type="dcterms:W3CDTF">2026-02-18T10:30:39Z</dcterms:modified>
</cp:coreProperties>
</file>