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
  </p:notesMasterIdLst>
  <p:sldIdLst>
    <p:sldId id="256" r:id="rId2"/>
  </p:sldIdLst>
  <p:sldSz cx="9144000" cy="6858000" type="screen4x3"/>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FD7E7"/>
          </a:solidFill>
        </a:fill>
      </a:tcStyle>
    </a:wholeTbl>
    <a:band2H>
      <a:tcTxStyle/>
      <a:tcStyle>
        <a:tcBdr/>
        <a:fill>
          <a:solidFill>
            <a:srgbClr val="E8ECF4"/>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a:tcStyle>
        <a:tcBdr/>
        <a:fill>
          <a:solidFill>
            <a:srgbClr val="EFF3E9"/>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a:tcStyle>
        <a:tcBdr/>
        <a:fill>
          <a:solidFill>
            <a:srgbClr val="FDEEE8"/>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24" d="100"/>
          <a:sy n="124" d="100"/>
        </p:scale>
        <p:origin x="186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1" name="Shape 91"/>
          <p:cNvSpPr>
            <a:spLocks noGrp="1" noRot="1" noChangeAspect="1"/>
          </p:cNvSpPr>
          <p:nvPr>
            <p:ph type="sldImg"/>
          </p:nvPr>
        </p:nvSpPr>
        <p:spPr>
          <a:xfrm>
            <a:off x="1143000" y="685800"/>
            <a:ext cx="4572000" cy="3429000"/>
          </a:xfrm>
          <a:prstGeom prst="rect">
            <a:avLst/>
          </a:prstGeom>
        </p:spPr>
        <p:txBody>
          <a:bodyPr/>
          <a:lstStyle/>
          <a:p>
            <a:endParaRPr/>
          </a:p>
        </p:txBody>
      </p:sp>
      <p:sp>
        <p:nvSpPr>
          <p:cNvPr id="92" name="Shape 92"/>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defRPr sz="1200">
        <a:latin typeface="+mj-lt"/>
        <a:ea typeface="+mj-ea"/>
        <a:cs typeface="+mj-cs"/>
        <a:sym typeface="Calibri"/>
      </a:defRPr>
    </a:lvl1pPr>
    <a:lvl2pPr indent="228600" latinLnBrk="0">
      <a:defRPr sz="1200">
        <a:latin typeface="+mj-lt"/>
        <a:ea typeface="+mj-ea"/>
        <a:cs typeface="+mj-cs"/>
        <a:sym typeface="Calibri"/>
      </a:defRPr>
    </a:lvl2pPr>
    <a:lvl3pPr indent="457200" latinLnBrk="0">
      <a:defRPr sz="1200">
        <a:latin typeface="+mj-lt"/>
        <a:ea typeface="+mj-ea"/>
        <a:cs typeface="+mj-cs"/>
        <a:sym typeface="Calibri"/>
      </a:defRPr>
    </a:lvl3pPr>
    <a:lvl4pPr indent="685800" latinLnBrk="0">
      <a:defRPr sz="1200">
        <a:latin typeface="+mj-lt"/>
        <a:ea typeface="+mj-ea"/>
        <a:cs typeface="+mj-cs"/>
        <a:sym typeface="Calibri"/>
      </a:defRPr>
    </a:lvl4pPr>
    <a:lvl5pPr indent="914400" latinLnBrk="0">
      <a:defRPr sz="1200">
        <a:latin typeface="+mj-lt"/>
        <a:ea typeface="+mj-ea"/>
        <a:cs typeface="+mj-cs"/>
        <a:sym typeface="Calibri"/>
      </a:defRPr>
    </a:lvl5pPr>
    <a:lvl6pPr indent="1143000" latinLnBrk="0">
      <a:defRPr sz="1200">
        <a:latin typeface="+mj-lt"/>
        <a:ea typeface="+mj-ea"/>
        <a:cs typeface="+mj-cs"/>
        <a:sym typeface="Calibri"/>
      </a:defRPr>
    </a:lvl6pPr>
    <a:lvl7pPr indent="1371600" latinLnBrk="0">
      <a:defRPr sz="1200">
        <a:latin typeface="+mj-lt"/>
        <a:ea typeface="+mj-ea"/>
        <a:cs typeface="+mj-cs"/>
        <a:sym typeface="Calibri"/>
      </a:defRPr>
    </a:lvl7pPr>
    <a:lvl8pPr indent="1600200" latinLnBrk="0">
      <a:defRPr sz="1200">
        <a:latin typeface="+mj-lt"/>
        <a:ea typeface="+mj-ea"/>
        <a:cs typeface="+mj-cs"/>
        <a:sym typeface="Calibri"/>
      </a:defRPr>
    </a:lvl8pPr>
    <a:lvl9pPr indent="1828800" latinLnBrk="0">
      <a:defRPr sz="1200">
        <a:latin typeface="+mj-lt"/>
        <a:ea typeface="+mj-ea"/>
        <a:cs typeface="+mj-cs"/>
        <a:sym typeface="Calibri"/>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Διαφάνεια τίτλου">
    <p:spTree>
      <p:nvGrpSpPr>
        <p:cNvPr id="1" name=""/>
        <p:cNvGrpSpPr/>
        <p:nvPr/>
      </p:nvGrpSpPr>
      <p:grpSpPr>
        <a:xfrm>
          <a:off x="0" y="0"/>
          <a:ext cx="0" cy="0"/>
          <a:chOff x="0" y="0"/>
          <a:chExt cx="0" cy="0"/>
        </a:xfrm>
      </p:grpSpPr>
      <p:sp>
        <p:nvSpPr>
          <p:cNvPr id="11" name="Κείμενο τίτλου"/>
          <p:cNvSpPr txBox="1">
            <a:spLocks noGrp="1"/>
          </p:cNvSpPr>
          <p:nvPr>
            <p:ph type="title"/>
          </p:nvPr>
        </p:nvSpPr>
        <p:spPr>
          <a:xfrm>
            <a:off x="685800" y="2130425"/>
            <a:ext cx="7772400" cy="1470025"/>
          </a:xfrm>
          <a:prstGeom prst="rect">
            <a:avLst/>
          </a:prstGeom>
        </p:spPr>
        <p:txBody>
          <a:bodyPr/>
          <a:lstStyle/>
          <a:p>
            <a:r>
              <a:t>Κείμενο τίτλου</a:t>
            </a:r>
          </a:p>
        </p:txBody>
      </p:sp>
      <p:sp>
        <p:nvSpPr>
          <p:cNvPr id="12" name="Επίπεδο κύριου τμήματος ένα…"/>
          <p:cNvSpPr txBox="1">
            <a:spLocks noGrp="1"/>
          </p:cNvSpPr>
          <p:nvPr>
            <p:ph type="body" sz="quarter" idx="1"/>
          </p:nvPr>
        </p:nvSpPr>
        <p:spPr>
          <a:xfrm>
            <a:off x="1371600" y="3886200"/>
            <a:ext cx="6400800" cy="1752600"/>
          </a:xfrm>
          <a:prstGeom prst="rect">
            <a:avLst/>
          </a:prstGeom>
        </p:spPr>
        <p:txBody>
          <a:bodyPr/>
          <a:lstStyle>
            <a:lvl1pPr marL="0" indent="0" algn="ctr">
              <a:buSzTx/>
              <a:buFontTx/>
              <a:buNone/>
              <a:defRPr>
                <a:solidFill>
                  <a:srgbClr val="888888"/>
                </a:solidFill>
              </a:defRPr>
            </a:lvl1pPr>
            <a:lvl2pPr marL="0" indent="457200" algn="ctr">
              <a:buSzTx/>
              <a:buFontTx/>
              <a:buNone/>
              <a:defRPr>
                <a:solidFill>
                  <a:srgbClr val="888888"/>
                </a:solidFill>
              </a:defRPr>
            </a:lvl2pPr>
            <a:lvl3pPr marL="0" indent="914400" algn="ctr">
              <a:buSzTx/>
              <a:buFontTx/>
              <a:buNone/>
              <a:defRPr>
                <a:solidFill>
                  <a:srgbClr val="888888"/>
                </a:solidFill>
              </a:defRPr>
            </a:lvl3pPr>
            <a:lvl4pPr marL="0" indent="1371600" algn="ctr">
              <a:buSzTx/>
              <a:buFontTx/>
              <a:buNone/>
              <a:defRPr>
                <a:solidFill>
                  <a:srgbClr val="888888"/>
                </a:solidFill>
              </a:defRPr>
            </a:lvl4pPr>
            <a:lvl5pPr marL="0" indent="1828800" algn="ctr">
              <a:buSzTx/>
              <a:buFontTx/>
              <a:buNone/>
              <a:defRPr>
                <a:solidFill>
                  <a:srgbClr val="888888"/>
                </a:solidFill>
              </a:defRPr>
            </a:lvl5pPr>
          </a:lstStyle>
          <a:p>
            <a:r>
              <a:t>Επίπεδο κύριου τμήματος ένα</a:t>
            </a:r>
          </a:p>
          <a:p>
            <a:pPr lvl="1"/>
            <a:r>
              <a:t>Επίπεδο κύριου τμήματος δύο</a:t>
            </a:r>
          </a:p>
          <a:p>
            <a:pPr lvl="2"/>
            <a:r>
              <a:t>Επίπεδο κύριου τμήματος τρία</a:t>
            </a:r>
          </a:p>
          <a:p>
            <a:pPr lvl="3"/>
            <a:r>
              <a:t>Επίπεδο κύριου τμήματος τέσσερα</a:t>
            </a:r>
          </a:p>
          <a:p>
            <a:pPr lvl="4"/>
            <a:r>
              <a:t>Επίπεδο κύριου τμήματος πέντε</a:t>
            </a:r>
          </a:p>
        </p:txBody>
      </p:sp>
      <p:sp>
        <p:nvSpPr>
          <p:cNvPr id="13" name="Αριθμός σλάιντ"/>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Τίτλος και Αντικείμενο">
    <p:spTree>
      <p:nvGrpSpPr>
        <p:cNvPr id="1" name=""/>
        <p:cNvGrpSpPr/>
        <p:nvPr/>
      </p:nvGrpSpPr>
      <p:grpSpPr>
        <a:xfrm>
          <a:off x="0" y="0"/>
          <a:ext cx="0" cy="0"/>
          <a:chOff x="0" y="0"/>
          <a:chExt cx="0" cy="0"/>
        </a:xfrm>
      </p:grpSpPr>
      <p:sp>
        <p:nvSpPr>
          <p:cNvPr id="20" name="Κείμενο τίτλου"/>
          <p:cNvSpPr txBox="1">
            <a:spLocks noGrp="1"/>
          </p:cNvSpPr>
          <p:nvPr>
            <p:ph type="title"/>
          </p:nvPr>
        </p:nvSpPr>
        <p:spPr>
          <a:prstGeom prst="rect">
            <a:avLst/>
          </a:prstGeom>
        </p:spPr>
        <p:txBody>
          <a:bodyPr/>
          <a:lstStyle/>
          <a:p>
            <a:r>
              <a:t>Κείμενο τίτλου</a:t>
            </a:r>
          </a:p>
        </p:txBody>
      </p:sp>
      <p:sp>
        <p:nvSpPr>
          <p:cNvPr id="21" name="Επίπεδο κύριου τμήματος ένα…"/>
          <p:cNvSpPr txBox="1">
            <a:spLocks noGrp="1"/>
          </p:cNvSpPr>
          <p:nvPr>
            <p:ph type="body" idx="1"/>
          </p:nvPr>
        </p:nvSpPr>
        <p:spPr>
          <a:prstGeom prst="rect">
            <a:avLst/>
          </a:prstGeom>
        </p:spPr>
        <p:txBody>
          <a:bodyPr/>
          <a:lstStyle/>
          <a:p>
            <a:r>
              <a:t>Επίπεδο κύριου τμήματος ένα</a:t>
            </a:r>
          </a:p>
          <a:p>
            <a:pPr lvl="1"/>
            <a:r>
              <a:t>Επίπεδο κύριου τμήματος δύο</a:t>
            </a:r>
          </a:p>
          <a:p>
            <a:pPr lvl="2"/>
            <a:r>
              <a:t>Επίπεδο κύριου τμήματος τρία</a:t>
            </a:r>
          </a:p>
          <a:p>
            <a:pPr lvl="3"/>
            <a:r>
              <a:t>Επίπεδο κύριου τμήματος τέσσερα</a:t>
            </a:r>
          </a:p>
          <a:p>
            <a:pPr lvl="4"/>
            <a:r>
              <a:t>Επίπεδο κύριου τμήματος πέντε</a:t>
            </a:r>
          </a:p>
        </p:txBody>
      </p:sp>
      <p:sp>
        <p:nvSpPr>
          <p:cNvPr id="22" name="Αριθμός σλάιντ"/>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Κεφαλίδα ενότητας">
    <p:spTree>
      <p:nvGrpSpPr>
        <p:cNvPr id="1" name=""/>
        <p:cNvGrpSpPr/>
        <p:nvPr/>
      </p:nvGrpSpPr>
      <p:grpSpPr>
        <a:xfrm>
          <a:off x="0" y="0"/>
          <a:ext cx="0" cy="0"/>
          <a:chOff x="0" y="0"/>
          <a:chExt cx="0" cy="0"/>
        </a:xfrm>
      </p:grpSpPr>
      <p:sp>
        <p:nvSpPr>
          <p:cNvPr id="29" name="Κείμενο τίτλου"/>
          <p:cNvSpPr txBox="1">
            <a:spLocks noGrp="1"/>
          </p:cNvSpPr>
          <p:nvPr>
            <p:ph type="title"/>
          </p:nvPr>
        </p:nvSpPr>
        <p:spPr>
          <a:xfrm>
            <a:off x="722312" y="4406900"/>
            <a:ext cx="7772401" cy="1362075"/>
          </a:xfrm>
          <a:prstGeom prst="rect">
            <a:avLst/>
          </a:prstGeom>
        </p:spPr>
        <p:txBody>
          <a:bodyPr anchor="t"/>
          <a:lstStyle>
            <a:lvl1pPr algn="l">
              <a:defRPr sz="4000" b="1" cap="all"/>
            </a:lvl1pPr>
          </a:lstStyle>
          <a:p>
            <a:r>
              <a:t>Κείμενο τίτλου</a:t>
            </a:r>
          </a:p>
        </p:txBody>
      </p:sp>
      <p:sp>
        <p:nvSpPr>
          <p:cNvPr id="30" name="Επίπεδο κύριου τμήματος ένα…"/>
          <p:cNvSpPr txBox="1">
            <a:spLocks noGrp="1"/>
          </p:cNvSpPr>
          <p:nvPr>
            <p:ph type="body" sz="quarter" idx="1"/>
          </p:nvPr>
        </p:nvSpPr>
        <p:spPr>
          <a:xfrm>
            <a:off x="722312" y="2906713"/>
            <a:ext cx="7772401" cy="1500188"/>
          </a:xfrm>
          <a:prstGeom prst="rect">
            <a:avLst/>
          </a:prstGeom>
        </p:spPr>
        <p:txBody>
          <a:bodyPr anchor="b"/>
          <a:lstStyle>
            <a:lvl1pPr marL="0" indent="0">
              <a:spcBef>
                <a:spcPts val="400"/>
              </a:spcBef>
              <a:buSzTx/>
              <a:buFontTx/>
              <a:buNone/>
              <a:defRPr sz="2000">
                <a:solidFill>
                  <a:srgbClr val="888888"/>
                </a:solidFill>
              </a:defRPr>
            </a:lvl1pPr>
            <a:lvl2pPr marL="0" indent="457200">
              <a:spcBef>
                <a:spcPts val="400"/>
              </a:spcBef>
              <a:buSzTx/>
              <a:buFontTx/>
              <a:buNone/>
              <a:defRPr sz="2000">
                <a:solidFill>
                  <a:srgbClr val="888888"/>
                </a:solidFill>
              </a:defRPr>
            </a:lvl2pPr>
            <a:lvl3pPr marL="0" indent="914400">
              <a:spcBef>
                <a:spcPts val="400"/>
              </a:spcBef>
              <a:buSzTx/>
              <a:buFontTx/>
              <a:buNone/>
              <a:defRPr sz="2000">
                <a:solidFill>
                  <a:srgbClr val="888888"/>
                </a:solidFill>
              </a:defRPr>
            </a:lvl3pPr>
            <a:lvl4pPr marL="0" indent="1371600">
              <a:spcBef>
                <a:spcPts val="400"/>
              </a:spcBef>
              <a:buSzTx/>
              <a:buFontTx/>
              <a:buNone/>
              <a:defRPr sz="2000">
                <a:solidFill>
                  <a:srgbClr val="888888"/>
                </a:solidFill>
              </a:defRPr>
            </a:lvl4pPr>
            <a:lvl5pPr marL="0" indent="1828800">
              <a:spcBef>
                <a:spcPts val="400"/>
              </a:spcBef>
              <a:buSzTx/>
              <a:buFontTx/>
              <a:buNone/>
              <a:defRPr sz="2000">
                <a:solidFill>
                  <a:srgbClr val="888888"/>
                </a:solidFill>
              </a:defRPr>
            </a:lvl5pPr>
          </a:lstStyle>
          <a:p>
            <a:r>
              <a:t>Επίπεδο κύριου τμήματος ένα</a:t>
            </a:r>
          </a:p>
          <a:p>
            <a:pPr lvl="1"/>
            <a:r>
              <a:t>Επίπεδο κύριου τμήματος δύο</a:t>
            </a:r>
          </a:p>
          <a:p>
            <a:pPr lvl="2"/>
            <a:r>
              <a:t>Επίπεδο κύριου τμήματος τρία</a:t>
            </a:r>
          </a:p>
          <a:p>
            <a:pPr lvl="3"/>
            <a:r>
              <a:t>Επίπεδο κύριου τμήματος τέσσερα</a:t>
            </a:r>
          </a:p>
          <a:p>
            <a:pPr lvl="4"/>
            <a:r>
              <a:t>Επίπεδο κύριου τμήματος πέντε</a:t>
            </a:r>
          </a:p>
        </p:txBody>
      </p:sp>
      <p:sp>
        <p:nvSpPr>
          <p:cNvPr id="31" name="Αριθμός σλάιντ"/>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Δύο περιεχόμενα">
    <p:spTree>
      <p:nvGrpSpPr>
        <p:cNvPr id="1" name=""/>
        <p:cNvGrpSpPr/>
        <p:nvPr/>
      </p:nvGrpSpPr>
      <p:grpSpPr>
        <a:xfrm>
          <a:off x="0" y="0"/>
          <a:ext cx="0" cy="0"/>
          <a:chOff x="0" y="0"/>
          <a:chExt cx="0" cy="0"/>
        </a:xfrm>
      </p:grpSpPr>
      <p:sp>
        <p:nvSpPr>
          <p:cNvPr id="38" name="Κείμενο τίτλου"/>
          <p:cNvSpPr txBox="1">
            <a:spLocks noGrp="1"/>
          </p:cNvSpPr>
          <p:nvPr>
            <p:ph type="title"/>
          </p:nvPr>
        </p:nvSpPr>
        <p:spPr>
          <a:prstGeom prst="rect">
            <a:avLst/>
          </a:prstGeom>
        </p:spPr>
        <p:txBody>
          <a:bodyPr/>
          <a:lstStyle/>
          <a:p>
            <a:r>
              <a:t>Κείμενο τίτλου</a:t>
            </a:r>
          </a:p>
        </p:txBody>
      </p:sp>
      <p:sp>
        <p:nvSpPr>
          <p:cNvPr id="39" name="Επίπεδο κύριου τμήματος ένα…"/>
          <p:cNvSpPr txBox="1">
            <a:spLocks noGrp="1"/>
          </p:cNvSpPr>
          <p:nvPr>
            <p:ph type="body" sz="half" idx="1"/>
          </p:nvPr>
        </p:nvSpPr>
        <p:spPr>
          <a:xfrm>
            <a:off x="457200" y="1600200"/>
            <a:ext cx="4038600" cy="4525963"/>
          </a:xfrm>
          <a:prstGeom prst="rect">
            <a:avLst/>
          </a:prstGeom>
        </p:spPr>
        <p:txBody>
          <a:bodyPr/>
          <a:lstStyle>
            <a:lvl1pPr>
              <a:spcBef>
                <a:spcPts val="600"/>
              </a:spcBef>
              <a:defRPr sz="2800"/>
            </a:lvl1pPr>
            <a:lvl2pPr marL="790575" indent="-333375">
              <a:spcBef>
                <a:spcPts val="600"/>
              </a:spcBef>
              <a:defRPr sz="2800"/>
            </a:lvl2pPr>
            <a:lvl3pPr marL="1234439" indent="-320039">
              <a:spcBef>
                <a:spcPts val="600"/>
              </a:spcBef>
              <a:defRPr sz="2800"/>
            </a:lvl3pPr>
            <a:lvl4pPr marL="1727200" indent="-355600">
              <a:spcBef>
                <a:spcPts val="600"/>
              </a:spcBef>
              <a:defRPr sz="2800"/>
            </a:lvl4pPr>
            <a:lvl5pPr marL="2184400" indent="-355600">
              <a:spcBef>
                <a:spcPts val="600"/>
              </a:spcBef>
              <a:defRPr sz="2800"/>
            </a:lvl5pPr>
          </a:lstStyle>
          <a:p>
            <a:r>
              <a:t>Επίπεδο κύριου τμήματος ένα</a:t>
            </a:r>
          </a:p>
          <a:p>
            <a:pPr lvl="1"/>
            <a:r>
              <a:t>Επίπεδο κύριου τμήματος δύο</a:t>
            </a:r>
          </a:p>
          <a:p>
            <a:pPr lvl="2"/>
            <a:r>
              <a:t>Επίπεδο κύριου τμήματος τρία</a:t>
            </a:r>
          </a:p>
          <a:p>
            <a:pPr lvl="3"/>
            <a:r>
              <a:t>Επίπεδο κύριου τμήματος τέσσερα</a:t>
            </a:r>
          </a:p>
          <a:p>
            <a:pPr lvl="4"/>
            <a:r>
              <a:t>Επίπεδο κύριου τμήματος πέντε</a:t>
            </a:r>
          </a:p>
        </p:txBody>
      </p:sp>
      <p:sp>
        <p:nvSpPr>
          <p:cNvPr id="40" name="Αριθμός σλάιντ"/>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Σύγκριση">
    <p:spTree>
      <p:nvGrpSpPr>
        <p:cNvPr id="1" name=""/>
        <p:cNvGrpSpPr/>
        <p:nvPr/>
      </p:nvGrpSpPr>
      <p:grpSpPr>
        <a:xfrm>
          <a:off x="0" y="0"/>
          <a:ext cx="0" cy="0"/>
          <a:chOff x="0" y="0"/>
          <a:chExt cx="0" cy="0"/>
        </a:xfrm>
      </p:grpSpPr>
      <p:sp>
        <p:nvSpPr>
          <p:cNvPr id="47" name="Κείμενο τίτλου"/>
          <p:cNvSpPr txBox="1">
            <a:spLocks noGrp="1"/>
          </p:cNvSpPr>
          <p:nvPr>
            <p:ph type="title"/>
          </p:nvPr>
        </p:nvSpPr>
        <p:spPr>
          <a:prstGeom prst="rect">
            <a:avLst/>
          </a:prstGeom>
        </p:spPr>
        <p:txBody>
          <a:bodyPr/>
          <a:lstStyle/>
          <a:p>
            <a:r>
              <a:t>Κείμενο τίτλου</a:t>
            </a:r>
          </a:p>
        </p:txBody>
      </p:sp>
      <p:sp>
        <p:nvSpPr>
          <p:cNvPr id="48" name="Επίπεδο κύριου τμήματος ένα…"/>
          <p:cNvSpPr txBox="1">
            <a:spLocks noGrp="1"/>
          </p:cNvSpPr>
          <p:nvPr>
            <p:ph type="body" sz="quarter" idx="1"/>
          </p:nvPr>
        </p:nvSpPr>
        <p:spPr>
          <a:xfrm>
            <a:off x="457200" y="1535112"/>
            <a:ext cx="4040188" cy="639763"/>
          </a:xfrm>
          <a:prstGeom prst="rect">
            <a:avLst/>
          </a:prstGeom>
        </p:spPr>
        <p:txBody>
          <a:bodyPr anchor="b"/>
          <a:lstStyle>
            <a:lvl1pPr marL="0" indent="0">
              <a:spcBef>
                <a:spcPts val="500"/>
              </a:spcBef>
              <a:buSzTx/>
              <a:buFontTx/>
              <a:buNone/>
              <a:defRPr sz="2400" b="1"/>
            </a:lvl1pPr>
            <a:lvl2pPr marL="0" indent="457200">
              <a:spcBef>
                <a:spcPts val="500"/>
              </a:spcBef>
              <a:buSzTx/>
              <a:buFontTx/>
              <a:buNone/>
              <a:defRPr sz="2400" b="1"/>
            </a:lvl2pPr>
            <a:lvl3pPr marL="0" indent="914400">
              <a:spcBef>
                <a:spcPts val="500"/>
              </a:spcBef>
              <a:buSzTx/>
              <a:buFontTx/>
              <a:buNone/>
              <a:defRPr sz="2400" b="1"/>
            </a:lvl3pPr>
            <a:lvl4pPr marL="0" indent="1371600">
              <a:spcBef>
                <a:spcPts val="500"/>
              </a:spcBef>
              <a:buSzTx/>
              <a:buFontTx/>
              <a:buNone/>
              <a:defRPr sz="2400" b="1"/>
            </a:lvl4pPr>
            <a:lvl5pPr marL="0" indent="1828800">
              <a:spcBef>
                <a:spcPts val="500"/>
              </a:spcBef>
              <a:buSzTx/>
              <a:buFontTx/>
              <a:buNone/>
              <a:defRPr sz="2400" b="1"/>
            </a:lvl5pPr>
          </a:lstStyle>
          <a:p>
            <a:r>
              <a:t>Επίπεδο κύριου τμήματος ένα</a:t>
            </a:r>
          </a:p>
          <a:p>
            <a:pPr lvl="1"/>
            <a:r>
              <a:t>Επίπεδο κύριου τμήματος δύο</a:t>
            </a:r>
          </a:p>
          <a:p>
            <a:pPr lvl="2"/>
            <a:r>
              <a:t>Επίπεδο κύριου τμήματος τρία</a:t>
            </a:r>
          </a:p>
          <a:p>
            <a:pPr lvl="3"/>
            <a:r>
              <a:t>Επίπεδο κύριου τμήματος τέσσερα</a:t>
            </a:r>
          </a:p>
          <a:p>
            <a:pPr lvl="4"/>
            <a:r>
              <a:t>Επίπεδο κύριου τμήματος πέντε</a:t>
            </a:r>
          </a:p>
        </p:txBody>
      </p:sp>
      <p:sp>
        <p:nvSpPr>
          <p:cNvPr id="49" name="4 - Θέση κειμένου"/>
          <p:cNvSpPr>
            <a:spLocks noGrp="1"/>
          </p:cNvSpPr>
          <p:nvPr>
            <p:ph type="body" sz="quarter" idx="21"/>
          </p:nvPr>
        </p:nvSpPr>
        <p:spPr>
          <a:xfrm>
            <a:off x="4645025" y="1535112"/>
            <a:ext cx="4041775" cy="639763"/>
          </a:xfrm>
          <a:prstGeom prst="rect">
            <a:avLst/>
          </a:prstGeom>
        </p:spPr>
        <p:txBody>
          <a:bodyPr anchor="b"/>
          <a:lstStyle/>
          <a:p>
            <a:pPr marL="0" indent="0">
              <a:spcBef>
                <a:spcPts val="500"/>
              </a:spcBef>
              <a:buSzTx/>
              <a:buFontTx/>
              <a:buNone/>
              <a:defRPr sz="2400" b="1"/>
            </a:pPr>
            <a:endParaRPr/>
          </a:p>
        </p:txBody>
      </p:sp>
      <p:sp>
        <p:nvSpPr>
          <p:cNvPr id="50" name="Αριθμός σλάιντ"/>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Μόνο τίτλος">
    <p:spTree>
      <p:nvGrpSpPr>
        <p:cNvPr id="1" name=""/>
        <p:cNvGrpSpPr/>
        <p:nvPr/>
      </p:nvGrpSpPr>
      <p:grpSpPr>
        <a:xfrm>
          <a:off x="0" y="0"/>
          <a:ext cx="0" cy="0"/>
          <a:chOff x="0" y="0"/>
          <a:chExt cx="0" cy="0"/>
        </a:xfrm>
      </p:grpSpPr>
      <p:sp>
        <p:nvSpPr>
          <p:cNvPr id="57" name="Κείμενο τίτλου"/>
          <p:cNvSpPr txBox="1">
            <a:spLocks noGrp="1"/>
          </p:cNvSpPr>
          <p:nvPr>
            <p:ph type="title"/>
          </p:nvPr>
        </p:nvSpPr>
        <p:spPr>
          <a:prstGeom prst="rect">
            <a:avLst/>
          </a:prstGeom>
        </p:spPr>
        <p:txBody>
          <a:bodyPr/>
          <a:lstStyle/>
          <a:p>
            <a:r>
              <a:t>Κείμενο τίτλου</a:t>
            </a:r>
          </a:p>
        </p:txBody>
      </p:sp>
      <p:sp>
        <p:nvSpPr>
          <p:cNvPr id="58" name="Αριθμός σλάιντ"/>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Κενή">
    <p:spTree>
      <p:nvGrpSpPr>
        <p:cNvPr id="1" name=""/>
        <p:cNvGrpSpPr/>
        <p:nvPr/>
      </p:nvGrpSpPr>
      <p:grpSpPr>
        <a:xfrm>
          <a:off x="0" y="0"/>
          <a:ext cx="0" cy="0"/>
          <a:chOff x="0" y="0"/>
          <a:chExt cx="0" cy="0"/>
        </a:xfrm>
      </p:grpSpPr>
      <p:sp>
        <p:nvSpPr>
          <p:cNvPr id="65" name="Αριθμός σλάιντ"/>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Περιεχόμενο με λεζάντα">
    <p:spTree>
      <p:nvGrpSpPr>
        <p:cNvPr id="1" name=""/>
        <p:cNvGrpSpPr/>
        <p:nvPr/>
      </p:nvGrpSpPr>
      <p:grpSpPr>
        <a:xfrm>
          <a:off x="0" y="0"/>
          <a:ext cx="0" cy="0"/>
          <a:chOff x="0" y="0"/>
          <a:chExt cx="0" cy="0"/>
        </a:xfrm>
      </p:grpSpPr>
      <p:sp>
        <p:nvSpPr>
          <p:cNvPr id="72" name="Κείμενο τίτλου"/>
          <p:cNvSpPr txBox="1">
            <a:spLocks noGrp="1"/>
          </p:cNvSpPr>
          <p:nvPr>
            <p:ph type="title"/>
          </p:nvPr>
        </p:nvSpPr>
        <p:spPr>
          <a:xfrm>
            <a:off x="457200" y="273050"/>
            <a:ext cx="3008314" cy="1162050"/>
          </a:xfrm>
          <a:prstGeom prst="rect">
            <a:avLst/>
          </a:prstGeom>
        </p:spPr>
        <p:txBody>
          <a:bodyPr anchor="b"/>
          <a:lstStyle>
            <a:lvl1pPr algn="l">
              <a:defRPr sz="2000" b="1"/>
            </a:lvl1pPr>
          </a:lstStyle>
          <a:p>
            <a:r>
              <a:t>Κείμενο τίτλου</a:t>
            </a:r>
          </a:p>
        </p:txBody>
      </p:sp>
      <p:sp>
        <p:nvSpPr>
          <p:cNvPr id="73" name="Επίπεδο κύριου τμήματος ένα…"/>
          <p:cNvSpPr txBox="1">
            <a:spLocks noGrp="1"/>
          </p:cNvSpPr>
          <p:nvPr>
            <p:ph type="body" idx="1"/>
          </p:nvPr>
        </p:nvSpPr>
        <p:spPr>
          <a:xfrm>
            <a:off x="3575050" y="273050"/>
            <a:ext cx="5111750" cy="5853113"/>
          </a:xfrm>
          <a:prstGeom prst="rect">
            <a:avLst/>
          </a:prstGeom>
        </p:spPr>
        <p:txBody>
          <a:bodyPr/>
          <a:lstStyle/>
          <a:p>
            <a:r>
              <a:t>Επίπεδο κύριου τμήματος ένα</a:t>
            </a:r>
          </a:p>
          <a:p>
            <a:pPr lvl="1"/>
            <a:r>
              <a:t>Επίπεδο κύριου τμήματος δύο</a:t>
            </a:r>
          </a:p>
          <a:p>
            <a:pPr lvl="2"/>
            <a:r>
              <a:t>Επίπεδο κύριου τμήματος τρία</a:t>
            </a:r>
          </a:p>
          <a:p>
            <a:pPr lvl="3"/>
            <a:r>
              <a:t>Επίπεδο κύριου τμήματος τέσσερα</a:t>
            </a:r>
          </a:p>
          <a:p>
            <a:pPr lvl="4"/>
            <a:r>
              <a:t>Επίπεδο κύριου τμήματος πέντε</a:t>
            </a:r>
          </a:p>
        </p:txBody>
      </p:sp>
      <p:sp>
        <p:nvSpPr>
          <p:cNvPr id="74" name="3 - Θέση κειμένου"/>
          <p:cNvSpPr>
            <a:spLocks noGrp="1"/>
          </p:cNvSpPr>
          <p:nvPr>
            <p:ph type="body" sz="half" idx="21"/>
          </p:nvPr>
        </p:nvSpPr>
        <p:spPr>
          <a:xfrm>
            <a:off x="457199" y="1435100"/>
            <a:ext cx="3008315" cy="4691063"/>
          </a:xfrm>
          <a:prstGeom prst="rect">
            <a:avLst/>
          </a:prstGeom>
        </p:spPr>
        <p:txBody>
          <a:bodyPr/>
          <a:lstStyle/>
          <a:p>
            <a:pPr marL="0" indent="0">
              <a:spcBef>
                <a:spcPts val="300"/>
              </a:spcBef>
              <a:buSzTx/>
              <a:buFontTx/>
              <a:buNone/>
              <a:defRPr sz="1400"/>
            </a:pPr>
            <a:endParaRPr/>
          </a:p>
        </p:txBody>
      </p:sp>
      <p:sp>
        <p:nvSpPr>
          <p:cNvPr id="75" name="Αριθμός σλάιντ"/>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Εικόνα με λεζάντα">
    <p:spTree>
      <p:nvGrpSpPr>
        <p:cNvPr id="1" name=""/>
        <p:cNvGrpSpPr/>
        <p:nvPr/>
      </p:nvGrpSpPr>
      <p:grpSpPr>
        <a:xfrm>
          <a:off x="0" y="0"/>
          <a:ext cx="0" cy="0"/>
          <a:chOff x="0" y="0"/>
          <a:chExt cx="0" cy="0"/>
        </a:xfrm>
      </p:grpSpPr>
      <p:sp>
        <p:nvSpPr>
          <p:cNvPr id="82" name="Κείμενο τίτλου"/>
          <p:cNvSpPr txBox="1">
            <a:spLocks noGrp="1"/>
          </p:cNvSpPr>
          <p:nvPr>
            <p:ph type="title"/>
          </p:nvPr>
        </p:nvSpPr>
        <p:spPr>
          <a:xfrm>
            <a:off x="1792288" y="4800600"/>
            <a:ext cx="5486401" cy="566738"/>
          </a:xfrm>
          <a:prstGeom prst="rect">
            <a:avLst/>
          </a:prstGeom>
        </p:spPr>
        <p:txBody>
          <a:bodyPr anchor="b"/>
          <a:lstStyle>
            <a:lvl1pPr algn="l">
              <a:defRPr sz="2000" b="1"/>
            </a:lvl1pPr>
          </a:lstStyle>
          <a:p>
            <a:r>
              <a:t>Κείμενο τίτλου</a:t>
            </a:r>
          </a:p>
        </p:txBody>
      </p:sp>
      <p:sp>
        <p:nvSpPr>
          <p:cNvPr id="83" name="2 - Θέση εικόνας"/>
          <p:cNvSpPr>
            <a:spLocks noGrp="1"/>
          </p:cNvSpPr>
          <p:nvPr>
            <p:ph type="pic" sz="half" idx="21"/>
          </p:nvPr>
        </p:nvSpPr>
        <p:spPr>
          <a:xfrm>
            <a:off x="1792288" y="612775"/>
            <a:ext cx="5486401" cy="4114800"/>
          </a:xfrm>
          <a:prstGeom prst="rect">
            <a:avLst/>
          </a:prstGeom>
        </p:spPr>
        <p:txBody>
          <a:bodyPr lIns="91439" rIns="91439">
            <a:noAutofit/>
          </a:bodyPr>
          <a:lstStyle/>
          <a:p>
            <a:endParaRPr/>
          </a:p>
        </p:txBody>
      </p:sp>
      <p:sp>
        <p:nvSpPr>
          <p:cNvPr id="84" name="Επίπεδο κύριου τμήματος ένα…"/>
          <p:cNvSpPr txBox="1">
            <a:spLocks noGrp="1"/>
          </p:cNvSpPr>
          <p:nvPr>
            <p:ph type="body" sz="quarter" idx="1"/>
          </p:nvPr>
        </p:nvSpPr>
        <p:spPr>
          <a:xfrm>
            <a:off x="1792288" y="5367337"/>
            <a:ext cx="5486401" cy="804863"/>
          </a:xfrm>
          <a:prstGeom prst="rect">
            <a:avLst/>
          </a:prstGeom>
        </p:spPr>
        <p:txBody>
          <a:bodyPr/>
          <a:lstStyle>
            <a:lvl1pPr marL="0" indent="0">
              <a:spcBef>
                <a:spcPts val="300"/>
              </a:spcBef>
              <a:buSzTx/>
              <a:buFontTx/>
              <a:buNone/>
              <a:defRPr sz="1400"/>
            </a:lvl1pPr>
            <a:lvl2pPr marL="0" indent="457200">
              <a:spcBef>
                <a:spcPts val="300"/>
              </a:spcBef>
              <a:buSzTx/>
              <a:buFontTx/>
              <a:buNone/>
              <a:defRPr sz="1400"/>
            </a:lvl2pPr>
            <a:lvl3pPr marL="0" indent="914400">
              <a:spcBef>
                <a:spcPts val="300"/>
              </a:spcBef>
              <a:buSzTx/>
              <a:buFontTx/>
              <a:buNone/>
              <a:defRPr sz="1400"/>
            </a:lvl3pPr>
            <a:lvl4pPr marL="0" indent="1371600">
              <a:spcBef>
                <a:spcPts val="300"/>
              </a:spcBef>
              <a:buSzTx/>
              <a:buFontTx/>
              <a:buNone/>
              <a:defRPr sz="1400"/>
            </a:lvl4pPr>
            <a:lvl5pPr marL="0" indent="1828800">
              <a:spcBef>
                <a:spcPts val="300"/>
              </a:spcBef>
              <a:buSzTx/>
              <a:buFontTx/>
              <a:buNone/>
              <a:defRPr sz="1400"/>
            </a:lvl5pPr>
          </a:lstStyle>
          <a:p>
            <a:r>
              <a:t>Επίπεδο κύριου τμήματος ένα</a:t>
            </a:r>
          </a:p>
          <a:p>
            <a:pPr lvl="1"/>
            <a:r>
              <a:t>Επίπεδο κύριου τμήματος δύο</a:t>
            </a:r>
          </a:p>
          <a:p>
            <a:pPr lvl="2"/>
            <a:r>
              <a:t>Επίπεδο κύριου τμήματος τρία</a:t>
            </a:r>
          </a:p>
          <a:p>
            <a:pPr lvl="3"/>
            <a:r>
              <a:t>Επίπεδο κύριου τμήματος τέσσερα</a:t>
            </a:r>
          </a:p>
          <a:p>
            <a:pPr lvl="4"/>
            <a:r>
              <a:t>Επίπεδο κύριου τμήματος πέντε</a:t>
            </a:r>
          </a:p>
        </p:txBody>
      </p:sp>
      <p:sp>
        <p:nvSpPr>
          <p:cNvPr id="85" name="Αριθμός σλάιντ"/>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Κείμενο τίτλου"/>
          <p:cNvSpPr txBox="1">
            <a:spLocks noGrp="1"/>
          </p:cNvSpPr>
          <p:nvPr>
            <p:ph type="title"/>
          </p:nvPr>
        </p:nvSpPr>
        <p:spPr>
          <a:xfrm>
            <a:off x="457200" y="274638"/>
            <a:ext cx="8229600" cy="11430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chor="ctr">
            <a:normAutofit/>
          </a:bodyPr>
          <a:lstStyle/>
          <a:p>
            <a:r>
              <a:t>Κείμενο τίτλου</a:t>
            </a:r>
          </a:p>
        </p:txBody>
      </p:sp>
      <p:sp>
        <p:nvSpPr>
          <p:cNvPr id="3" name="Επίπεδο κύριου τμήματος ένα…"/>
          <p:cNvSpPr txBox="1">
            <a:spLocks noGrp="1"/>
          </p:cNvSpPr>
          <p:nvPr>
            <p:ph type="body" idx="1"/>
          </p:nvPr>
        </p:nvSpPr>
        <p:spPr>
          <a:xfrm>
            <a:off x="457200" y="1600200"/>
            <a:ext cx="8229600" cy="452596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ormAutofit/>
          </a:bodyPr>
          <a:lstStyle/>
          <a:p>
            <a:r>
              <a:t>Επίπεδο κύριου τμήματος ένα</a:t>
            </a:r>
          </a:p>
          <a:p>
            <a:pPr lvl="1"/>
            <a:r>
              <a:t>Επίπεδο κύριου τμήματος δύο</a:t>
            </a:r>
          </a:p>
          <a:p>
            <a:pPr lvl="2"/>
            <a:r>
              <a:t>Επίπεδο κύριου τμήματος τρία</a:t>
            </a:r>
          </a:p>
          <a:p>
            <a:pPr lvl="3"/>
            <a:r>
              <a:t>Επίπεδο κύριου τμήματος τέσσερα</a:t>
            </a:r>
          </a:p>
          <a:p>
            <a:pPr lvl="4"/>
            <a:r>
              <a:t>Επίπεδο κύριου τμήματος πέντε</a:t>
            </a:r>
          </a:p>
        </p:txBody>
      </p:sp>
      <p:sp>
        <p:nvSpPr>
          <p:cNvPr id="4" name="Αριθμός σλάιντ"/>
          <p:cNvSpPr txBox="1">
            <a:spLocks noGrp="1"/>
          </p:cNvSpPr>
          <p:nvPr>
            <p:ph type="sldNum" sz="quarter" idx="2"/>
          </p:nvPr>
        </p:nvSpPr>
        <p:spPr>
          <a:xfrm>
            <a:off x="8428176" y="6414760"/>
            <a:ext cx="258624" cy="248305"/>
          </a:xfrm>
          <a:prstGeom prst="rect">
            <a:avLst/>
          </a:prstGeom>
          <a:ln w="12700">
            <a:miter lim="400000"/>
          </a:ln>
        </p:spPr>
        <p:txBody>
          <a:bodyPr wrap="none" lIns="45719" rIns="45719" anchor="ctr">
            <a:spAutoFit/>
          </a:bodyPr>
          <a:lstStyle>
            <a:lvl1pPr algn="r">
              <a:defRPr sz="1200">
                <a:solidFill>
                  <a:srgbClr val="888888"/>
                </a:solidFill>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ransition spd="med"/>
  <p:txStyles>
    <p:titleStyle>
      <a:lvl1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Calibri"/>
        </a:defRPr>
      </a:lvl1pPr>
      <a:lvl2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Calibri"/>
        </a:defRPr>
      </a:lvl2pPr>
      <a:lvl3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Calibri"/>
        </a:defRPr>
      </a:lvl3pPr>
      <a:lvl4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Calibri"/>
        </a:defRPr>
      </a:lvl4pPr>
      <a:lvl5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Calibri"/>
        </a:defRPr>
      </a:lvl5pPr>
      <a:lvl6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Calibri"/>
        </a:defRPr>
      </a:lvl6pPr>
      <a:lvl7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Calibri"/>
        </a:defRPr>
      </a:lvl7pPr>
      <a:lvl8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Calibri"/>
        </a:defRPr>
      </a:lvl8pPr>
      <a:lvl9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Calibri"/>
        </a:defRPr>
      </a:lvl9pPr>
    </p:titleStyle>
    <p:bodyStyle>
      <a:lvl1pPr marL="342900" marR="0" indent="-34290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j-lt"/>
          <a:ea typeface="+mj-ea"/>
          <a:cs typeface="+mj-cs"/>
          <a:sym typeface="Calibri"/>
        </a:defRPr>
      </a:lvl1pPr>
      <a:lvl2pPr marL="783771" marR="0" indent="-326571"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j-lt"/>
          <a:ea typeface="+mj-ea"/>
          <a:cs typeface="+mj-cs"/>
          <a:sym typeface="Calibri"/>
        </a:defRPr>
      </a:lvl2pPr>
      <a:lvl3pPr marL="1219200" marR="0" indent="-30480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j-lt"/>
          <a:ea typeface="+mj-ea"/>
          <a:cs typeface="+mj-cs"/>
          <a:sym typeface="Calibri"/>
        </a:defRPr>
      </a:lvl3pPr>
      <a:lvl4pPr marL="17373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j-lt"/>
          <a:ea typeface="+mj-ea"/>
          <a:cs typeface="+mj-cs"/>
          <a:sym typeface="Calibri"/>
        </a:defRPr>
      </a:lvl4pPr>
      <a:lvl5pPr marL="21945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j-lt"/>
          <a:ea typeface="+mj-ea"/>
          <a:cs typeface="+mj-cs"/>
          <a:sym typeface="Calibri"/>
        </a:defRPr>
      </a:lvl5pPr>
      <a:lvl6pPr marL="26517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j-lt"/>
          <a:ea typeface="+mj-ea"/>
          <a:cs typeface="+mj-cs"/>
          <a:sym typeface="Calibri"/>
        </a:defRPr>
      </a:lvl6pPr>
      <a:lvl7pPr marL="31089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j-lt"/>
          <a:ea typeface="+mj-ea"/>
          <a:cs typeface="+mj-cs"/>
          <a:sym typeface="Calibri"/>
        </a:defRPr>
      </a:lvl7pPr>
      <a:lvl8pPr marL="3566159" marR="0" indent="-365759"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j-lt"/>
          <a:ea typeface="+mj-ea"/>
          <a:cs typeface="+mj-cs"/>
          <a:sym typeface="Calibri"/>
        </a:defRPr>
      </a:lvl8pPr>
      <a:lvl9pPr marL="4023359" marR="0" indent="-365759"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j-lt"/>
          <a:ea typeface="+mj-ea"/>
          <a:cs typeface="+mj-cs"/>
          <a:sym typeface="Calibri"/>
        </a:defRPr>
      </a:lvl9pPr>
    </p:bodyStyle>
    <p:otherStyle>
      <a:lvl1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1pPr>
      <a:lvl2pPr marL="0" marR="0" indent="4572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2pPr>
      <a:lvl3pPr marL="0" marR="0" indent="9144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3pPr>
      <a:lvl4pPr marL="0" marR="0" indent="13716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4pPr>
      <a:lvl5pPr marL="0" marR="0" indent="18288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5pPr>
      <a:lvl6pPr marL="0" marR="0" indent="22860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6pPr>
      <a:lvl7pPr marL="0" marR="0" indent="27432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7pPr>
      <a:lvl8pPr marL="0" marR="0" indent="32004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8pPr>
      <a:lvl9pPr marL="0" marR="0" indent="36576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dx.doi.org/10.1210/jcem.82.1.3665" TargetMode="External"/><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hyperlink" Target="mailto:akampas@phyed.duth.gr"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 name="1 - Τίτλος"/>
          <p:cNvSpPr txBox="1">
            <a:spLocks noGrp="1"/>
          </p:cNvSpPr>
          <p:nvPr>
            <p:ph type="ctrTitle"/>
          </p:nvPr>
        </p:nvSpPr>
        <p:spPr>
          <a:xfrm>
            <a:off x="467543" y="116632"/>
            <a:ext cx="8280921" cy="1470026"/>
          </a:xfrm>
          <a:prstGeom prst="rect">
            <a:avLst/>
          </a:prstGeom>
        </p:spPr>
        <p:txBody>
          <a:bodyPr/>
          <a:lstStyle/>
          <a:p>
            <a:pPr algn="l">
              <a:lnSpc>
                <a:spcPct val="90000"/>
              </a:lnSpc>
              <a:defRPr sz="1600" b="1"/>
            </a:pPr>
            <a:r>
              <a:t>PEDOMETER DETERMINED PHYSICAL ACTIVITY, BONE MINERAL CONTENT AND DENSITY OF PREMENARCHEAL GIRLS</a:t>
            </a:r>
            <a:br/>
            <a:r>
              <a:rPr sz="1100" b="0" i="1"/>
              <a:t>Kambas, A., Leontsini, D., Chatzinikolaou, A., Avloniti, A., Stambouis, Th., Gounelas, G., Karagiannopoulou, S., Protopapa, M., Pontidis, Th., Mavropalias, G., Giannakidou, D., Ermidis, G.</a:t>
            </a:r>
            <a:br>
              <a:rPr sz="1100" b="0" i="1"/>
            </a:br>
            <a:r>
              <a:rPr sz="1100" b="0" i="1"/>
              <a:t>Physical Performance Group-PES-LAB, School of Physical Education and Sport Science, </a:t>
            </a:r>
            <a:br>
              <a:rPr sz="1100" b="0" i="1"/>
            </a:br>
            <a:r>
              <a:rPr sz="1100" b="0" i="1"/>
              <a:t>Democritus University of Thrace, Komotini, Greece</a:t>
            </a:r>
          </a:p>
        </p:txBody>
      </p:sp>
      <p:sp>
        <p:nvSpPr>
          <p:cNvPr id="95" name="Subtitle 2"/>
          <p:cNvSpPr txBox="1">
            <a:spLocks noGrp="1"/>
          </p:cNvSpPr>
          <p:nvPr>
            <p:ph type="subTitle" sz="half" idx="1"/>
          </p:nvPr>
        </p:nvSpPr>
        <p:spPr>
          <a:xfrm>
            <a:off x="467543" y="1468487"/>
            <a:ext cx="8208914" cy="2536577"/>
          </a:xfrm>
          <a:prstGeom prst="rect">
            <a:avLst/>
          </a:prstGeom>
        </p:spPr>
        <p:txBody>
          <a:bodyPr/>
          <a:lstStyle/>
          <a:p>
            <a:pPr>
              <a:lnSpc>
                <a:spcPct val="72000"/>
              </a:lnSpc>
              <a:spcBef>
                <a:spcPts val="200"/>
              </a:spcBef>
              <a:defRPr sz="1100" b="1">
                <a:solidFill>
                  <a:srgbClr val="000000"/>
                </a:solidFill>
              </a:defRPr>
            </a:pPr>
            <a:r>
              <a:t>Introduction</a:t>
            </a:r>
            <a:endParaRPr sz="1600"/>
          </a:p>
          <a:p>
            <a:pPr algn="l">
              <a:lnSpc>
                <a:spcPct val="72000"/>
              </a:lnSpc>
              <a:spcBef>
                <a:spcPts val="200"/>
              </a:spcBef>
              <a:defRPr sz="1100">
                <a:solidFill>
                  <a:srgbClr val="000000"/>
                </a:solidFill>
              </a:defRPr>
            </a:pPr>
            <a:r>
              <a:t>Childhood is a unique period of human life due to the rapid growth rates and the special needs that exists. Children have much higher nutrient requirements compared to adult and exhibit high growth rates of bone tissue, making this stage of life important for improving bones condition and increase peak bone mass as a factor that can compensate osteoporosis and bone fractures (Hind &amp; Burrows, 2007). Increased physical activity (PA) increases bone density and composition in children of school age in hole body, lumbar spine and femoral neck bone area (Meyer et al, 2011), promoting bone health and preventing osteoporosis later in life (Baxter-Jones et. al., 2008). However, current literature lacks comprehensive data on physical activity's contribution to bone mineral content and density in prepubescent girls. </a:t>
            </a:r>
            <a:endParaRPr sz="2200"/>
          </a:p>
          <a:p>
            <a:pPr>
              <a:lnSpc>
                <a:spcPct val="72000"/>
              </a:lnSpc>
              <a:spcBef>
                <a:spcPts val="200"/>
              </a:spcBef>
              <a:defRPr sz="1100" b="1">
                <a:solidFill>
                  <a:srgbClr val="000000"/>
                </a:solidFill>
              </a:defRPr>
            </a:pPr>
            <a:r>
              <a:t>Methods</a:t>
            </a:r>
            <a:endParaRPr sz="1600"/>
          </a:p>
          <a:p>
            <a:pPr algn="l">
              <a:lnSpc>
                <a:spcPct val="72000"/>
              </a:lnSpc>
              <a:spcBef>
                <a:spcPts val="200"/>
              </a:spcBef>
              <a:defRPr sz="1100">
                <a:solidFill>
                  <a:srgbClr val="000000"/>
                </a:solidFill>
              </a:defRPr>
            </a:pPr>
            <a:r>
              <a:t>The sample consists of 60 girls (means </a:t>
            </a:r>
            <a:r>
              <a:rPr u="sng"/>
              <a:t>±</a:t>
            </a:r>
            <a:r>
              <a:t> SD), age 11.00±.93 yr, weight 36.52±9.7kg., height 1.44±.07cm. PA was assessed using the piezoelectric Omron Walking style pro HJ-720IT-E2 pedometer worn for 10 consecutive days. Bone mineral content and density parameters were measured with dual-energy densitometry (Lunar DPX NT). A one-way Anova with adjustment for weight was conducted to check the effects of PA on bone parameters. A Sidak test was applied for post-hoc comparisons.</a:t>
            </a:r>
            <a:endParaRPr sz="2200"/>
          </a:p>
          <a:p>
            <a:pPr>
              <a:lnSpc>
                <a:spcPct val="80000"/>
              </a:lnSpc>
              <a:spcBef>
                <a:spcPts val="200"/>
              </a:spcBef>
              <a:defRPr sz="1100" b="1">
                <a:solidFill>
                  <a:srgbClr val="000000"/>
                </a:solidFill>
              </a:defRPr>
            </a:pPr>
            <a:r>
              <a:t>Results</a:t>
            </a:r>
            <a:endParaRPr sz="1600"/>
          </a:p>
          <a:p>
            <a:pPr algn="just">
              <a:lnSpc>
                <a:spcPct val="80000"/>
              </a:lnSpc>
              <a:spcBef>
                <a:spcPts val="200"/>
              </a:spcBef>
              <a:defRPr sz="1100">
                <a:solidFill>
                  <a:srgbClr val="000000"/>
                </a:solidFill>
              </a:defRPr>
            </a:pPr>
            <a:r>
              <a:t>A visual-binning procedure was used to classify step counts into categories, resulting three groups (low: 5,800-8,531 steps/day; mod: 8,561-16,000 steps/day and high: 17,460-21,094 steps/day). Results revealed significant effects of PA on BMDLS (F=7.17, p&lt;.005), BMDHIP (F=8.19, p&lt;.001), BMDNECK (F=5.87, p&lt;.005), BMDTRO (F=7.45, P,.001) and BMDWARD (F=13.38, p&lt;.001). Post-hoc tests showed that in all comparisons the "high" PA group demonstrated better values than the other two groups (p&lt;.005).</a:t>
            </a:r>
          </a:p>
        </p:txBody>
      </p:sp>
      <p:sp>
        <p:nvSpPr>
          <p:cNvPr id="96" name="Θέση περιεχομένου 2"/>
          <p:cNvSpPr txBox="1"/>
          <p:nvPr/>
        </p:nvSpPr>
        <p:spPr>
          <a:xfrm>
            <a:off x="3678888" y="3789040"/>
            <a:ext cx="4843835" cy="184267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lgn="ctr">
              <a:spcBef>
                <a:spcPts val="200"/>
              </a:spcBef>
              <a:defRPr sz="1100" b="1"/>
            </a:pPr>
            <a:r>
              <a:t>Discussion</a:t>
            </a:r>
          </a:p>
          <a:p>
            <a:pPr algn="just">
              <a:spcBef>
                <a:spcPts val="200"/>
              </a:spcBef>
              <a:defRPr sz="1100"/>
            </a:pPr>
            <a:r>
              <a:t>A great determinant of BMD in girls is puberty (Annemieke et.al. 1997), and physical activity appears to be an important determinant  too. The results of this study suggest that PA (steps/day) might affect bone mineral content and density in LS, HIP, NECK, and TRO areas. More specifically, it appears that prepubertal girls demonstrating more than 17,000 steps/day benefited more than their counterparts with less of 16,000 steps/day. These differences were translated to higher bone strength. Nevertheless there is a need to translate steps-data in order to determine their relationship to PA intensity. </a:t>
            </a:r>
            <a:endParaRPr b="1"/>
          </a:p>
        </p:txBody>
      </p:sp>
      <p:pic>
        <p:nvPicPr>
          <p:cNvPr id="97" name="Εικόνα 8" descr="Εικόνα 8"/>
          <p:cNvPicPr>
            <a:picLocks noChangeAspect="1"/>
          </p:cNvPicPr>
          <p:nvPr/>
        </p:nvPicPr>
        <p:blipFill>
          <a:blip r:embed="rId2"/>
          <a:stretch>
            <a:fillRect/>
          </a:stretch>
        </p:blipFill>
        <p:spPr>
          <a:xfrm>
            <a:off x="547227" y="3933056"/>
            <a:ext cx="3057616" cy="1891516"/>
          </a:xfrm>
          <a:prstGeom prst="rect">
            <a:avLst/>
          </a:prstGeom>
          <a:ln w="12700">
            <a:miter lim="400000"/>
          </a:ln>
        </p:spPr>
      </p:pic>
      <p:sp>
        <p:nvSpPr>
          <p:cNvPr id="98" name="TextBox 10"/>
          <p:cNvSpPr txBox="1"/>
          <p:nvPr/>
        </p:nvSpPr>
        <p:spPr>
          <a:xfrm>
            <a:off x="3714894" y="5445223"/>
            <a:ext cx="4771826" cy="138386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lgn="ctr">
              <a:defRPr sz="800" b="1"/>
            </a:pPr>
            <a:r>
              <a:t>References</a:t>
            </a:r>
            <a:endParaRPr sz="900"/>
          </a:p>
          <a:p>
            <a:pPr algn="just">
              <a:lnSpc>
                <a:spcPct val="80000"/>
              </a:lnSpc>
              <a:defRPr sz="800"/>
            </a:pPr>
            <a:r>
              <a:t>Annemieke M. Boot, Maria A. J. de Ridder, Huibert A. P. Pols, et. al. (1997). Bone Mineral Density in Children and Adolescents: Relation to Puberty, Calcium Intake, and Physical Activity. </a:t>
            </a:r>
            <a:r>
              <a:rPr i="1"/>
              <a:t>The Journal of Clinical Endocrinology &amp; Metabolism</a:t>
            </a:r>
            <a:r>
              <a:t>, DOI: </a:t>
            </a:r>
            <a:r>
              <a:rPr u="sng">
                <a:solidFill>
                  <a:srgbClr val="0000FF"/>
                </a:solidFill>
                <a:uFill>
                  <a:solidFill>
                    <a:srgbClr val="0000FF"/>
                  </a:solidFill>
                </a:uFill>
                <a:hlinkClick r:id="rId3"/>
              </a:rPr>
              <a:t>http://dx.doi.org/10.1210/jcem.82.1.3665</a:t>
            </a:r>
            <a:r>
              <a:t>.</a:t>
            </a:r>
          </a:p>
          <a:p>
            <a:pPr algn="just">
              <a:lnSpc>
                <a:spcPct val="80000"/>
              </a:lnSpc>
              <a:defRPr sz="800"/>
            </a:pPr>
            <a:r>
              <a:t>Baxter-Jones ADG, Kontulainen SA, Faulkner RA, et al. (2008). A longitudinal study of the relationship of physical activity to bone mineral accrual from adolescent to young adulthood. </a:t>
            </a:r>
            <a:r>
              <a:rPr i="1"/>
              <a:t>Bone</a:t>
            </a:r>
            <a:r>
              <a:t>, 43:1101-7.</a:t>
            </a:r>
          </a:p>
          <a:p>
            <a:pPr algn="just">
              <a:lnSpc>
                <a:spcPct val="80000"/>
              </a:lnSpc>
              <a:defRPr sz="800"/>
            </a:pPr>
            <a:r>
              <a:t>Hind K. &amp; Burrows M. (2007). Weight-bearing exercise and bone mineral accrual in children and adolescents: A review of controlled trials. </a:t>
            </a:r>
            <a:r>
              <a:rPr i="1"/>
              <a:t>Bone</a:t>
            </a:r>
            <a:r>
              <a:t>, 40, 14-27. </a:t>
            </a:r>
          </a:p>
          <a:p>
            <a:pPr algn="just">
              <a:lnSpc>
                <a:spcPct val="80000"/>
              </a:lnSpc>
              <a:defRPr sz="800"/>
            </a:pPr>
            <a:r>
              <a:t>Meyer, U., Romann, M., Zahner, L., Schindler, C., Puder, J.J., Kraenzlin, M., Rizzoli, R. &amp; Kriemler, S. (2011). Effect of a general school-based physical activity intervention on bone mineral content and density: a cluster-randomized controlled trial. </a:t>
            </a:r>
            <a:r>
              <a:rPr i="1"/>
              <a:t>Bone</a:t>
            </a:r>
            <a:r>
              <a:t>, 48, 792-797.</a:t>
            </a:r>
            <a:r>
              <a:rPr b="1"/>
              <a:t> </a:t>
            </a:r>
          </a:p>
          <a:p>
            <a:pPr algn="just">
              <a:defRPr sz="800" b="1"/>
            </a:pPr>
            <a:r>
              <a:t>Contact</a:t>
            </a:r>
            <a:r>
              <a:rPr b="0"/>
              <a:t>: </a:t>
            </a:r>
            <a:r>
              <a:rPr b="0" u="sng">
                <a:solidFill>
                  <a:srgbClr val="0000FF"/>
                </a:solidFill>
                <a:uFill>
                  <a:solidFill>
                    <a:srgbClr val="0000FF"/>
                  </a:solidFill>
                </a:uFill>
                <a:hlinkClick r:id="rId4"/>
              </a:rPr>
              <a:t>akampas@phyed.duth.gr</a:t>
            </a:r>
            <a:r>
              <a:rPr b="0"/>
              <a:t> </a:t>
            </a:r>
          </a:p>
        </p:txBody>
      </p:sp>
      <p:pic>
        <p:nvPicPr>
          <p:cNvPr id="3" name="Εικόνα 2" descr="Εικόνα που περιέχει κείμενο, γραμματοσειρά, στιγμιότυπο οθόνης, γραφιστική&#10;&#10;Το περιεχόμενο που δημιουργείται από AI ενδέχεται να είναι εσφαλμένο.">
            <a:extLst>
              <a:ext uri="{FF2B5EF4-FFF2-40B4-BE49-F238E27FC236}">
                <a16:creationId xmlns:a16="http://schemas.microsoft.com/office/drawing/2014/main" id="{D4BDAAC2-F4DB-198B-8B21-5E32089CA4A5}"/>
              </a:ext>
            </a:extLst>
          </p:cNvPr>
          <p:cNvPicPr>
            <a:picLocks noChangeAspect="1"/>
          </p:cNvPicPr>
          <p:nvPr/>
        </p:nvPicPr>
        <p:blipFill>
          <a:blip r:embed="rId5"/>
          <a:stretch>
            <a:fillRect/>
          </a:stretch>
        </p:blipFill>
        <p:spPr>
          <a:xfrm>
            <a:off x="888856" y="5891744"/>
            <a:ext cx="2280770" cy="804330"/>
          </a:xfrm>
          <a:prstGeom prst="rect">
            <a:avLst/>
          </a:prstGeom>
        </p:spPr>
      </p:pic>
    </p:spTree>
  </p:cSld>
  <p:clrMapOvr>
    <a:masterClrMapping/>
  </p:clrMapOvr>
  <p:transition spd="med"/>
</p:sld>
</file>

<file path=ppt/theme/theme1.xml><?xml version="1.0" encoding="utf-8"?>
<a:theme xmlns:a="http://schemas.openxmlformats.org/drawingml/2006/main" name="Θέμα του Office">
  <a:themeElements>
    <a:clrScheme name="Θέμα του Offic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Θέμα του Office">
      <a:majorFont>
        <a:latin typeface="Calibri"/>
        <a:ea typeface="Calibri"/>
        <a:cs typeface="Calibri"/>
      </a:majorFont>
      <a:minorFont>
        <a:latin typeface="Helvetica"/>
        <a:ea typeface="Helvetica"/>
        <a:cs typeface="Helvetica"/>
      </a:minorFont>
    </a:fontScheme>
    <a:fmtScheme name="Θέμα του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Θέμα του Office">
  <a:themeElements>
    <a:clrScheme name="Θέμα του Offic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Θέμα του Office">
      <a:majorFont>
        <a:latin typeface="Calibri"/>
        <a:ea typeface="Calibri"/>
        <a:cs typeface="Calibri"/>
      </a:majorFont>
      <a:minorFont>
        <a:latin typeface="Helvetica"/>
        <a:ea typeface="Helvetica"/>
        <a:cs typeface="Helvetica"/>
      </a:minorFont>
    </a:fontScheme>
    <a:fmtScheme name="Θέμα του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0</TotalTime>
  <Words>768</Words>
  <Application>Microsoft Office PowerPoint</Application>
  <PresentationFormat>Προβολή στην οθόνη (4:3)</PresentationFormat>
  <Paragraphs>15</Paragraphs>
  <Slides>1</Slides>
  <Notes>0</Notes>
  <HiddenSlides>0</HiddenSlides>
  <MMClips>0</MMClips>
  <ScaleCrop>false</ScaleCrop>
  <HeadingPairs>
    <vt:vector size="6" baseType="variant">
      <vt:variant>
        <vt:lpstr>Γραμματοσειρές που χρησιμοποιούνται</vt:lpstr>
      </vt:variant>
      <vt:variant>
        <vt:i4>2</vt:i4>
      </vt:variant>
      <vt:variant>
        <vt:lpstr>Θέμα</vt:lpstr>
      </vt:variant>
      <vt:variant>
        <vt:i4>1</vt:i4>
      </vt:variant>
      <vt:variant>
        <vt:lpstr>Τίτλοι διαφανειών</vt:lpstr>
      </vt:variant>
      <vt:variant>
        <vt:i4>1</vt:i4>
      </vt:variant>
    </vt:vector>
  </HeadingPairs>
  <TitlesOfParts>
    <vt:vector size="4" baseType="lpstr">
      <vt:lpstr>Arial</vt:lpstr>
      <vt:lpstr>Calibri</vt:lpstr>
      <vt:lpstr>Θέμα του Office</vt:lpstr>
      <vt:lpstr>PEDOMETER DETERMINED PHYSICAL ACTIVITY, BONE MINERAL CONTENT AND DENSITY OF PREMENARCHEAL GIRLS Kambas, A., Leontsini, D., Chatzinikolaou, A., Avloniti, A., Stambouis, Th., Gounelas, G., Karagiannopoulou, S., Protopapa, M., Pontidis, Th., Mavropalias, G., Giannakidou, D., Ermidis, G. Physical Performance Group-PES-LAB, School of Physical Education and Sport Science,  Democritus University of Thrace, Komotini, Greece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Χρήστος Πιτιακούδης</cp:lastModifiedBy>
  <cp:revision>1</cp:revision>
  <dcterms:modified xsi:type="dcterms:W3CDTF">2026-02-18T10:43:45Z</dcterms:modified>
</cp:coreProperties>
</file>